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3"/>
    <p:sldMasterId id="2147483709" r:id="rId4"/>
    <p:sldMasterId id="2147483756" r:id="rId5"/>
  </p:sldMasterIdLst>
  <p:notesMasterIdLst>
    <p:notesMasterId r:id="rId70"/>
  </p:notesMasterIdLst>
  <p:handoutMasterIdLst>
    <p:handoutMasterId r:id="rId71"/>
  </p:handoutMasterIdLst>
  <p:sldIdLst>
    <p:sldId id="347" r:id="rId6"/>
    <p:sldId id="348" r:id="rId7"/>
    <p:sldId id="311" r:id="rId8"/>
    <p:sldId id="402" r:id="rId9"/>
    <p:sldId id="403" r:id="rId10"/>
    <p:sldId id="394" r:id="rId11"/>
    <p:sldId id="395" r:id="rId12"/>
    <p:sldId id="397" r:id="rId13"/>
    <p:sldId id="404" r:id="rId14"/>
    <p:sldId id="405" r:id="rId15"/>
    <p:sldId id="406" r:id="rId16"/>
    <p:sldId id="401" r:id="rId17"/>
    <p:sldId id="312" r:id="rId18"/>
    <p:sldId id="291" r:id="rId19"/>
    <p:sldId id="409" r:id="rId20"/>
    <p:sldId id="301" r:id="rId21"/>
    <p:sldId id="350" r:id="rId22"/>
    <p:sldId id="392" r:id="rId23"/>
    <p:sldId id="353" r:id="rId24"/>
    <p:sldId id="316" r:id="rId25"/>
    <p:sldId id="410" r:id="rId26"/>
    <p:sldId id="319" r:id="rId27"/>
    <p:sldId id="413" r:id="rId28"/>
    <p:sldId id="414" r:id="rId29"/>
    <p:sldId id="415" r:id="rId30"/>
    <p:sldId id="416" r:id="rId31"/>
    <p:sldId id="417" r:id="rId32"/>
    <p:sldId id="418" r:id="rId33"/>
    <p:sldId id="419" r:id="rId34"/>
    <p:sldId id="420" r:id="rId35"/>
    <p:sldId id="331" r:id="rId36"/>
    <p:sldId id="388" r:id="rId37"/>
    <p:sldId id="333" r:id="rId38"/>
    <p:sldId id="339" r:id="rId39"/>
    <p:sldId id="336" r:id="rId40"/>
    <p:sldId id="335" r:id="rId41"/>
    <p:sldId id="332" r:id="rId42"/>
    <p:sldId id="334" r:id="rId43"/>
    <p:sldId id="337" r:id="rId44"/>
    <p:sldId id="338" r:id="rId45"/>
    <p:sldId id="412" r:id="rId46"/>
    <p:sldId id="421" r:id="rId47"/>
    <p:sldId id="422" r:id="rId48"/>
    <p:sldId id="423" r:id="rId49"/>
    <p:sldId id="424" r:id="rId50"/>
    <p:sldId id="425" r:id="rId51"/>
    <p:sldId id="355" r:id="rId52"/>
    <p:sldId id="357" r:id="rId53"/>
    <p:sldId id="354" r:id="rId54"/>
    <p:sldId id="358" r:id="rId55"/>
    <p:sldId id="359" r:id="rId56"/>
    <p:sldId id="360" r:id="rId57"/>
    <p:sldId id="383" r:id="rId58"/>
    <p:sldId id="366" r:id="rId59"/>
    <p:sldId id="367" r:id="rId60"/>
    <p:sldId id="384" r:id="rId61"/>
    <p:sldId id="370" r:id="rId62"/>
    <p:sldId id="369" r:id="rId63"/>
    <p:sldId id="361" r:id="rId64"/>
    <p:sldId id="381" r:id="rId65"/>
    <p:sldId id="356" r:id="rId66"/>
    <p:sldId id="363" r:id="rId67"/>
    <p:sldId id="364" r:id="rId68"/>
    <p:sldId id="365"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B4D9C-D379-B84D-9E3E-83A9894C0081}">
          <p14:sldIdLst>
            <p14:sldId id="347"/>
            <p14:sldId id="348"/>
          </p14:sldIdLst>
        </p14:section>
        <p14:section name="Managed identities" id="{BB75B852-876E-AB44-A27C-5582A3844BA0}">
          <p14:sldIdLst>
            <p14:sldId id="311"/>
            <p14:sldId id="402"/>
            <p14:sldId id="403"/>
            <p14:sldId id="394"/>
            <p14:sldId id="395"/>
            <p14:sldId id="397"/>
            <p14:sldId id="404"/>
            <p14:sldId id="405"/>
            <p14:sldId id="406"/>
            <p14:sldId id="401"/>
            <p14:sldId id="312"/>
            <p14:sldId id="291"/>
            <p14:sldId id="409"/>
            <p14:sldId id="301"/>
            <p14:sldId id="350"/>
            <p14:sldId id="392"/>
            <p14:sldId id="353"/>
            <p14:sldId id="316"/>
          </p14:sldIdLst>
        </p14:section>
        <p14:section name="Securing resources by using Identity providers" id="{168CE591-A814-405E-AADA-38CA1300E4D5}">
          <p14:sldIdLst>
            <p14:sldId id="410"/>
            <p14:sldId id="319"/>
            <p14:sldId id="413"/>
            <p14:sldId id="414"/>
            <p14:sldId id="415"/>
            <p14:sldId id="416"/>
            <p14:sldId id="417"/>
            <p14:sldId id="418"/>
            <p14:sldId id="419"/>
            <p14:sldId id="420"/>
          </p14:sldIdLst>
        </p14:section>
        <p14:section name="Data security" id="{F98CB76C-A4AB-8744-A073-57DE14B9A115}">
          <p14:sldIdLst>
            <p14:sldId id="331"/>
            <p14:sldId id="388"/>
            <p14:sldId id="333"/>
            <p14:sldId id="339"/>
            <p14:sldId id="336"/>
            <p14:sldId id="335"/>
            <p14:sldId id="332"/>
            <p14:sldId id="334"/>
            <p14:sldId id="337"/>
            <p14:sldId id="338"/>
          </p14:sldIdLst>
        </p14:section>
        <p14:section name="Governance and policies" id="{ADC1969E-6B5B-3643-8EC5-F6FDD21D6972}">
          <p14:sldIdLst>
            <p14:sldId id="412"/>
            <p14:sldId id="421"/>
            <p14:sldId id="422"/>
            <p14:sldId id="423"/>
            <p14:sldId id="424"/>
            <p14:sldId id="425"/>
          </p14:sldIdLst>
        </p14:section>
        <p14:section name="Security Solution" id="{56E9C1A2-AB7C-9147-8DE7-17EC11AE933D}">
          <p14:sldIdLst>
            <p14:sldId id="355"/>
            <p14:sldId id="357"/>
            <p14:sldId id="354"/>
            <p14:sldId id="358"/>
            <p14:sldId id="359"/>
            <p14:sldId id="360"/>
            <p14:sldId id="383"/>
            <p14:sldId id="366"/>
            <p14:sldId id="367"/>
            <p14:sldId id="384"/>
            <p14:sldId id="370"/>
            <p14:sldId id="369"/>
            <p14:sldId id="361"/>
            <p14:sldId id="381"/>
            <p14:sldId id="356"/>
            <p14:sldId id="363"/>
            <p14:sldId id="364"/>
            <p14:sldId id="3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38590" autoAdjust="0"/>
  </p:normalViewPr>
  <p:slideViewPr>
    <p:cSldViewPr snapToGrid="0">
      <p:cViewPr varScale="1">
        <p:scale>
          <a:sx n="39" d="100"/>
          <a:sy n="39" d="100"/>
        </p:scale>
        <p:origin x="2370" y="45"/>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0164"/>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3.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3d1" qsCatId="3D" csTypeId="urn:microsoft.com/office/officeart/2005/8/colors/accent5_2" csCatId="accent5" phldr="1"/>
      <dgm:spPr/>
      <dgm:t>
        <a:bodyPr/>
        <a:lstStyle/>
        <a:p>
          <a:endParaRPr lang="en-US"/>
        </a:p>
      </dgm:t>
    </dgm:pt>
    <dgm:pt modelId="{EEA06D5F-AEF1-4E25-81CB-378F9FBE7219}">
      <dgm:prSet phldrT="[Text]"/>
      <dgm:spPr/>
      <dgm:t>
        <a:bodyPr/>
        <a:lstStyle/>
        <a:p>
          <a:r>
            <a:rPr lang="en-US" dirty="0"/>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a:t>Hybrid Identities</a:t>
          </a:r>
          <a:endParaRPr lang="en-US" dirty="0"/>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a:t>Identity Providers</a:t>
          </a:r>
          <a:endParaRPr lang="en-US" dirty="0"/>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a:t>Data Security</a:t>
          </a:r>
          <a:endParaRPr lang="en-US" dirty="0"/>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a:t>RBAC</a:t>
          </a:r>
          <a:endParaRPr lang="en-US" dirty="0"/>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F4D17E10-9832-644F-850D-B2DE5F5C7025}" type="presOf" srcId="{0E1756FE-9A0E-40C2-AF27-BEDB22587F4C}" destId="{8E02C9CA-7E47-4C0E-9D64-9A4547D3E10B}" srcOrd="0" destOrd="0" presId="urn:microsoft.com/office/officeart/2008/layout/AlternatingHexagons"/>
    <dgm:cxn modelId="{E68A5911-EE07-A140-9DE5-FD80233153DE}" type="presOf" srcId="{E219CF06-472A-4D49-B22F-B44B8895BA3A}" destId="{086C4028-E570-4C97-805F-0C7D8D7F5D26}" srcOrd="0" destOrd="0" presId="urn:microsoft.com/office/officeart/2008/layout/AlternatingHexagons"/>
    <dgm:cxn modelId="{89E92D21-1961-7E46-AC23-02DBB8E3F48D}" type="presOf" srcId="{6A4FCFFA-444B-43DD-9046-3AADE5D1F4C9}" destId="{E73095F5-EF93-4F9E-8583-9070C4DC8D56}" srcOrd="0" destOrd="0" presId="urn:microsoft.com/office/officeart/2008/layout/AlternatingHexagons"/>
    <dgm:cxn modelId="{7A808928-D50C-8F41-807D-0C1A39174A1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EA31B246-4BA2-3C41-A012-631F9536FE9A}" type="presOf" srcId="{6194E1D2-9BCB-4BC2-A5C1-B5C7213CB280}" destId="{3B24438F-B54F-4578-A2ED-266B850D189B}" srcOrd="0" destOrd="0" presId="urn:microsoft.com/office/officeart/2008/layout/AlternatingHexagons"/>
    <dgm:cxn modelId="{A77C3D47-FC6F-CF41-9F48-6367ABFC67EB}" type="presOf" srcId="{A6DD3D5F-E149-46DF-9DCA-EAF6439D8FBC}" destId="{351FC134-8697-4C99-AFA8-B90BC49F3901}" srcOrd="0" destOrd="0" presId="urn:microsoft.com/office/officeart/2008/layout/AlternatingHexagons"/>
    <dgm:cxn modelId="{C676A654-C184-CB4B-A935-2EB82B9BC6C5}" type="presOf" srcId="{EEA06D5F-AEF1-4E25-81CB-378F9FBE7219}" destId="{7FFF41F5-4B85-4283-89BC-F72BB1DCDF17}" srcOrd="0" destOrd="0" presId="urn:microsoft.com/office/officeart/2008/layout/AlternatingHexagons"/>
    <dgm:cxn modelId="{35CDE077-742A-274E-BEC8-DA504EBE68B8}" type="presOf" srcId="{2DE38695-58BA-4A8F-8BF2-B4AF6597D3FC}" destId="{1CF68D52-AC71-446A-824B-331D380D19AB}"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92B270C0-52B8-49C3-8698-DAB9C0880155}" srcId="{A6DD3D5F-E149-46DF-9DCA-EAF6439D8FBC}" destId="{2DE38695-58BA-4A8F-8BF2-B4AF6597D3FC}" srcOrd="3" destOrd="0" parTransId="{B6DEECF7-E0A9-4192-A96C-F610FC2A1389}" sibTransId="{50C5104F-FEB7-4B02-AC0F-6A450247F1CD}"/>
    <dgm:cxn modelId="{C30E05CD-1FC1-2942-826E-4B639A57EB1C}" type="presOf" srcId="{AC5AD43E-8BA6-40C9-90EE-24F45AB1BC51}" destId="{49CC989F-47AD-4C12-A6F8-6A4849D90237}" srcOrd="0" destOrd="0" presId="urn:microsoft.com/office/officeart/2008/layout/AlternatingHexagons"/>
    <dgm:cxn modelId="{416B5EDB-3478-9144-B313-C2B72B2CE787}" type="presOf" srcId="{BBFAC1CF-FB45-4815-B4AD-A0064D1B9DF7}" destId="{9A30A22A-4099-4164-B490-37968B1380F3}" srcOrd="0" destOrd="0" presId="urn:microsoft.com/office/officeart/2008/layout/AlternatingHexagons"/>
    <dgm:cxn modelId="{6B0CA8F2-BD04-9048-8F2F-D70D58980ECA}" type="presOf" srcId="{C4597EB7-4DD7-4A88-B983-92F911392E69}" destId="{9389B828-6B7F-4CD3-880B-C6216114697F}"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ADF5C57F-3DF9-404C-AFA2-A4A8D16D15BD}" type="presParOf" srcId="{351FC134-8697-4C99-AFA8-B90BC49F3901}" destId="{C27083B2-9A0F-4FFA-BCE6-5FCE9BF5DF4C}" srcOrd="0" destOrd="0" presId="urn:microsoft.com/office/officeart/2008/layout/AlternatingHexagons"/>
    <dgm:cxn modelId="{4116CE35-B75E-814E-9D4D-F81EABCBA5EC}" type="presParOf" srcId="{C27083B2-9A0F-4FFA-BCE6-5FCE9BF5DF4C}" destId="{7FFF41F5-4B85-4283-89BC-F72BB1DCDF17}" srcOrd="0" destOrd="0" presId="urn:microsoft.com/office/officeart/2008/layout/AlternatingHexagons"/>
    <dgm:cxn modelId="{B2810942-0506-5740-BE76-8025557DBDD5}" type="presParOf" srcId="{C27083B2-9A0F-4FFA-BCE6-5FCE9BF5DF4C}" destId="{9A53782E-84B7-495E-BB96-20026BD94B97}" srcOrd="1" destOrd="0" presId="urn:microsoft.com/office/officeart/2008/layout/AlternatingHexagons"/>
    <dgm:cxn modelId="{A4A679A9-C9F3-DB46-9906-E4DCC5B17959}" type="presParOf" srcId="{C27083B2-9A0F-4FFA-BCE6-5FCE9BF5DF4C}" destId="{C8F46EF9-A892-40FC-8AFD-0A2A27FD9B8E}" srcOrd="2" destOrd="0" presId="urn:microsoft.com/office/officeart/2008/layout/AlternatingHexagons"/>
    <dgm:cxn modelId="{4E4B35AE-5C07-D540-A49B-DBB03112E1E2}" type="presParOf" srcId="{C27083B2-9A0F-4FFA-BCE6-5FCE9BF5DF4C}" destId="{E418E733-20C6-49A0-997F-9C6B8905BA95}" srcOrd="3" destOrd="0" presId="urn:microsoft.com/office/officeart/2008/layout/AlternatingHexagons"/>
    <dgm:cxn modelId="{D888739A-CD49-F94A-80A7-CAFD3147FAE9}" type="presParOf" srcId="{C27083B2-9A0F-4FFA-BCE6-5FCE9BF5DF4C}" destId="{9A30A22A-4099-4164-B490-37968B1380F3}" srcOrd="4" destOrd="0" presId="urn:microsoft.com/office/officeart/2008/layout/AlternatingHexagons"/>
    <dgm:cxn modelId="{1ED32081-E4B0-804E-8A34-C95225D1DD07}" type="presParOf" srcId="{351FC134-8697-4C99-AFA8-B90BC49F3901}" destId="{F78791F6-8845-4D85-8FCC-3525878660B6}" srcOrd="1" destOrd="0" presId="urn:microsoft.com/office/officeart/2008/layout/AlternatingHexagons"/>
    <dgm:cxn modelId="{D0EFA4A8-D248-C449-BB1B-E3C2EEF735CF}" type="presParOf" srcId="{351FC134-8697-4C99-AFA8-B90BC49F3901}" destId="{82F54AC2-4FE0-482E-BC67-BF735496D70F}" srcOrd="2" destOrd="0" presId="urn:microsoft.com/office/officeart/2008/layout/AlternatingHexagons"/>
    <dgm:cxn modelId="{AFA1FD90-5738-5249-A339-570FD6013B71}" type="presParOf" srcId="{82F54AC2-4FE0-482E-BC67-BF735496D70F}" destId="{086C4028-E570-4C97-805F-0C7D8D7F5D26}" srcOrd="0" destOrd="0" presId="urn:microsoft.com/office/officeart/2008/layout/AlternatingHexagons"/>
    <dgm:cxn modelId="{072E05F3-240D-7F40-88B5-A9464BAFC884}" type="presParOf" srcId="{82F54AC2-4FE0-482E-BC67-BF735496D70F}" destId="{24AAF4F4-6396-4EA2-8E83-1A293A16235A}" srcOrd="1" destOrd="0" presId="urn:microsoft.com/office/officeart/2008/layout/AlternatingHexagons"/>
    <dgm:cxn modelId="{6FDA3B21-51AE-124F-9BEE-6301E57929DC}" type="presParOf" srcId="{82F54AC2-4FE0-482E-BC67-BF735496D70F}" destId="{9650F368-4B1D-485E-8077-0AC20E234246}" srcOrd="2" destOrd="0" presId="urn:microsoft.com/office/officeart/2008/layout/AlternatingHexagons"/>
    <dgm:cxn modelId="{088E1167-1781-1A42-9DF8-15E7226F3675}" type="presParOf" srcId="{82F54AC2-4FE0-482E-BC67-BF735496D70F}" destId="{DC6FACF7-392E-41F7-A5FA-ABE3E62E537F}" srcOrd="3" destOrd="0" presId="urn:microsoft.com/office/officeart/2008/layout/AlternatingHexagons"/>
    <dgm:cxn modelId="{E706330B-7BB3-4B47-B65B-0914DA154614}" type="presParOf" srcId="{82F54AC2-4FE0-482E-BC67-BF735496D70F}" destId="{9389B828-6B7F-4CD3-880B-C6216114697F}" srcOrd="4" destOrd="0" presId="urn:microsoft.com/office/officeart/2008/layout/AlternatingHexagons"/>
    <dgm:cxn modelId="{978A6994-CB8A-CE46-A492-3D65C3C89072}" type="presParOf" srcId="{351FC134-8697-4C99-AFA8-B90BC49F3901}" destId="{DF294135-5988-4E7D-9923-8C52B674575C}" srcOrd="3" destOrd="0" presId="urn:microsoft.com/office/officeart/2008/layout/AlternatingHexagons"/>
    <dgm:cxn modelId="{2182A136-3F2D-884F-9AF3-3D5DB8610D79}" type="presParOf" srcId="{351FC134-8697-4C99-AFA8-B90BC49F3901}" destId="{EAA7EB19-32E9-4F0C-9F6C-24E51D82C78B}" srcOrd="4" destOrd="0" presId="urn:microsoft.com/office/officeart/2008/layout/AlternatingHexagons"/>
    <dgm:cxn modelId="{315BA5C8-FA34-BA4A-A8E5-C18B3F26F612}" type="presParOf" srcId="{EAA7EB19-32E9-4F0C-9F6C-24E51D82C78B}" destId="{8E02C9CA-7E47-4C0E-9D64-9A4547D3E10B}" srcOrd="0" destOrd="0" presId="urn:microsoft.com/office/officeart/2008/layout/AlternatingHexagons"/>
    <dgm:cxn modelId="{2841BCDA-8F0F-464C-A9A5-49B63C4E376B}" type="presParOf" srcId="{EAA7EB19-32E9-4F0C-9F6C-24E51D82C78B}" destId="{3617D18F-FC41-4379-8912-3757CD3B8A92}" srcOrd="1" destOrd="0" presId="urn:microsoft.com/office/officeart/2008/layout/AlternatingHexagons"/>
    <dgm:cxn modelId="{3B526A6D-C861-DC4D-823E-1596A379D3BE}" type="presParOf" srcId="{EAA7EB19-32E9-4F0C-9F6C-24E51D82C78B}" destId="{F28AB40F-93CA-4F5C-ADC0-1B28CAD0E87C}" srcOrd="2" destOrd="0" presId="urn:microsoft.com/office/officeart/2008/layout/AlternatingHexagons"/>
    <dgm:cxn modelId="{593E42B4-D509-F644-8D1A-720926544193}" type="presParOf" srcId="{EAA7EB19-32E9-4F0C-9F6C-24E51D82C78B}" destId="{FD8EA8C7-F262-4730-8888-4B7638BDBF47}" srcOrd="3" destOrd="0" presId="urn:microsoft.com/office/officeart/2008/layout/AlternatingHexagons"/>
    <dgm:cxn modelId="{AB18C2E2-209F-4E4A-8E15-A915D778F533}" type="presParOf" srcId="{EAA7EB19-32E9-4F0C-9F6C-24E51D82C78B}" destId="{49CC989F-47AD-4C12-A6F8-6A4849D90237}" srcOrd="4" destOrd="0" presId="urn:microsoft.com/office/officeart/2008/layout/AlternatingHexagons"/>
    <dgm:cxn modelId="{803AE500-EB00-804E-89CE-E51FEB133792}" type="presParOf" srcId="{351FC134-8697-4C99-AFA8-B90BC49F3901}" destId="{9D245871-3433-44B1-B19B-6FCC891E4FD9}" srcOrd="5" destOrd="0" presId="urn:microsoft.com/office/officeart/2008/layout/AlternatingHexagons"/>
    <dgm:cxn modelId="{A0402DD1-3EF1-D24F-92A4-A167105B2CA4}" type="presParOf" srcId="{351FC134-8697-4C99-AFA8-B90BC49F3901}" destId="{F1514F44-26EE-40F7-8EF7-D089CA9FBB32}" srcOrd="6" destOrd="0" presId="urn:microsoft.com/office/officeart/2008/layout/AlternatingHexagons"/>
    <dgm:cxn modelId="{E3C0A612-6DE0-4949-8BC2-7F671C87BD4F}" type="presParOf" srcId="{F1514F44-26EE-40F7-8EF7-D089CA9FBB32}" destId="{1CF68D52-AC71-446A-824B-331D380D19AB}" srcOrd="0" destOrd="0" presId="urn:microsoft.com/office/officeart/2008/layout/AlternatingHexagons"/>
    <dgm:cxn modelId="{6947CC98-336E-D845-9E63-A99157776D19}" type="presParOf" srcId="{F1514F44-26EE-40F7-8EF7-D089CA9FBB32}" destId="{8803F8D3-B9BA-46F4-8DA3-658EBC5AC972}" srcOrd="1" destOrd="0" presId="urn:microsoft.com/office/officeart/2008/layout/AlternatingHexagons"/>
    <dgm:cxn modelId="{3048205E-F6C0-464B-88C6-EE04BA3C5E62}" type="presParOf" srcId="{F1514F44-26EE-40F7-8EF7-D089CA9FBB32}" destId="{32317E29-73A1-4ECB-B0CE-0AC1152A6D7A}" srcOrd="2" destOrd="0" presId="urn:microsoft.com/office/officeart/2008/layout/AlternatingHexagons"/>
    <dgm:cxn modelId="{1BE21880-9A2E-1342-9D25-D940B8FD4A02}" type="presParOf" srcId="{F1514F44-26EE-40F7-8EF7-D089CA9FBB32}" destId="{86F6CEF1-E9C1-45F5-AA7F-64834AE30BDA}" srcOrd="3" destOrd="0" presId="urn:microsoft.com/office/officeart/2008/layout/AlternatingHexagons"/>
    <dgm:cxn modelId="{C88C15BF-E574-804C-8DE0-A40350B37705}" type="presParOf" srcId="{F1514F44-26EE-40F7-8EF7-D089CA9FBB32}" destId="{73478D76-B81E-4F9D-AE2D-0BE77E0EB995}" srcOrd="4" destOrd="0" presId="urn:microsoft.com/office/officeart/2008/layout/AlternatingHexagons"/>
    <dgm:cxn modelId="{4A6AF68A-E0FB-7247-B057-40518976EC24}" type="presParOf" srcId="{351FC134-8697-4C99-AFA8-B90BC49F3901}" destId="{9D5831D7-E95D-4015-91C3-1CCD92511EF4}" srcOrd="7" destOrd="0" presId="urn:microsoft.com/office/officeart/2008/layout/AlternatingHexagons"/>
    <dgm:cxn modelId="{818BB4CE-3E91-D44D-A101-C53BDCDA8634}" type="presParOf" srcId="{351FC134-8697-4C99-AFA8-B90BC49F3901}" destId="{CF898DA2-6F81-451A-AECD-1911346E514C}" srcOrd="8" destOrd="0" presId="urn:microsoft.com/office/officeart/2008/layout/AlternatingHexagons"/>
    <dgm:cxn modelId="{0ADC4766-59AE-FA4E-BD4A-CBAC05B3C1FA}" type="presParOf" srcId="{CF898DA2-6F81-451A-AECD-1911346E514C}" destId="{E73095F5-EF93-4F9E-8583-9070C4DC8D56}" srcOrd="0" destOrd="0" presId="urn:microsoft.com/office/officeart/2008/layout/AlternatingHexagons"/>
    <dgm:cxn modelId="{B12D2E27-3C02-7A41-95CE-82827B4BC61D}" type="presParOf" srcId="{CF898DA2-6F81-451A-AECD-1911346E514C}" destId="{C2B784D3-9D62-40FC-ABC8-96FCE8DD5438}" srcOrd="1" destOrd="0" presId="urn:microsoft.com/office/officeart/2008/layout/AlternatingHexagons"/>
    <dgm:cxn modelId="{5BB1196D-AF4D-4E44-993E-BD1016E50CB8}" type="presParOf" srcId="{CF898DA2-6F81-451A-AECD-1911346E514C}" destId="{30287C06-B12B-460F-B06F-824E656077A3}" srcOrd="2" destOrd="0" presId="urn:microsoft.com/office/officeart/2008/layout/AlternatingHexagons"/>
    <dgm:cxn modelId="{21BCB5F3-F892-244E-A7BA-411B2CEB6DE2}" type="presParOf" srcId="{CF898DA2-6F81-451A-AECD-1911346E514C}" destId="{8B212C20-315A-4768-A71F-7A0141457EA2}" srcOrd="3" destOrd="0" presId="urn:microsoft.com/office/officeart/2008/layout/AlternatingHexagons"/>
    <dgm:cxn modelId="{8FEBF417-2853-2C42-93E6-A44479D260F3}"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1985479" y="67056"/>
          <a:ext cx="995053" cy="86569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Managed Identities</a:t>
          </a:r>
        </a:p>
      </dsp:txBody>
      <dsp:txXfrm rot="-5400000">
        <a:off x="2185061" y="157440"/>
        <a:ext cx="595888" cy="684929"/>
      </dsp:txXfrm>
    </dsp:sp>
    <dsp:sp modelId="{9A53782E-84B7-495E-BB96-20026BD94B97}">
      <dsp:nvSpPr>
        <dsp:cNvPr id="0" name=""/>
        <dsp:cNvSpPr/>
      </dsp:nvSpPr>
      <dsp:spPr>
        <a:xfrm>
          <a:off x="2942124" y="201388"/>
          <a:ext cx="1110479" cy="597032"/>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050527" y="67056"/>
          <a:ext cx="995053" cy="86569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250109" y="157440"/>
        <a:ext cx="595888" cy="684929"/>
      </dsp:txXfrm>
    </dsp:sp>
    <dsp:sp modelId="{086C4028-E570-4C97-805F-0C7D8D7F5D26}">
      <dsp:nvSpPr>
        <dsp:cNvPr id="0" name=""/>
        <dsp:cNvSpPr/>
      </dsp:nvSpPr>
      <dsp:spPr>
        <a:xfrm rot="5400000">
          <a:off x="1516212" y="911657"/>
          <a:ext cx="995053" cy="86569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Hybrid Identities</a:t>
          </a:r>
          <a:endParaRPr lang="en-US" sz="1000" kern="1200" dirty="0"/>
        </a:p>
      </dsp:txBody>
      <dsp:txXfrm rot="-5400000">
        <a:off x="1715794" y="1002041"/>
        <a:ext cx="595888" cy="684929"/>
      </dsp:txXfrm>
    </dsp:sp>
    <dsp:sp modelId="{24AAF4F4-6396-4EA2-8E83-1A293A16235A}">
      <dsp:nvSpPr>
        <dsp:cNvPr id="0" name=""/>
        <dsp:cNvSpPr/>
      </dsp:nvSpPr>
      <dsp:spPr>
        <a:xfrm>
          <a:off x="470411" y="1045990"/>
          <a:ext cx="1074657" cy="597032"/>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451164" y="911657"/>
          <a:ext cx="995053" cy="86569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2650746" y="1002041"/>
        <a:ext cx="595888" cy="684929"/>
      </dsp:txXfrm>
    </dsp:sp>
    <dsp:sp modelId="{8E02C9CA-7E47-4C0E-9D64-9A4547D3E10B}">
      <dsp:nvSpPr>
        <dsp:cNvPr id="0" name=""/>
        <dsp:cNvSpPr/>
      </dsp:nvSpPr>
      <dsp:spPr>
        <a:xfrm rot="5400000">
          <a:off x="1985479" y="1756259"/>
          <a:ext cx="995053" cy="86569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Identity Providers</a:t>
          </a:r>
          <a:endParaRPr lang="en-US" sz="1000" kern="1200" dirty="0"/>
        </a:p>
      </dsp:txBody>
      <dsp:txXfrm rot="-5400000">
        <a:off x="2185061" y="1846643"/>
        <a:ext cx="595888" cy="684929"/>
      </dsp:txXfrm>
    </dsp:sp>
    <dsp:sp modelId="{3617D18F-FC41-4379-8912-3757CD3B8A92}">
      <dsp:nvSpPr>
        <dsp:cNvPr id="0" name=""/>
        <dsp:cNvSpPr/>
      </dsp:nvSpPr>
      <dsp:spPr>
        <a:xfrm>
          <a:off x="2942124" y="1890591"/>
          <a:ext cx="1110479" cy="597032"/>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050527" y="1756259"/>
          <a:ext cx="995053" cy="86569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250109" y="1846643"/>
        <a:ext cx="595888" cy="684929"/>
      </dsp:txXfrm>
    </dsp:sp>
    <dsp:sp modelId="{1CF68D52-AC71-446A-824B-331D380D19AB}">
      <dsp:nvSpPr>
        <dsp:cNvPr id="0" name=""/>
        <dsp:cNvSpPr/>
      </dsp:nvSpPr>
      <dsp:spPr>
        <a:xfrm rot="5400000">
          <a:off x="1516212" y="2600860"/>
          <a:ext cx="995053" cy="86569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Data Security</a:t>
          </a:r>
          <a:endParaRPr lang="en-US" sz="1000" kern="1200" dirty="0"/>
        </a:p>
      </dsp:txBody>
      <dsp:txXfrm rot="-5400000">
        <a:off x="1715794" y="2691244"/>
        <a:ext cx="595888" cy="684929"/>
      </dsp:txXfrm>
    </dsp:sp>
    <dsp:sp modelId="{8803F8D3-B9BA-46F4-8DA3-658EBC5AC972}">
      <dsp:nvSpPr>
        <dsp:cNvPr id="0" name=""/>
        <dsp:cNvSpPr/>
      </dsp:nvSpPr>
      <dsp:spPr>
        <a:xfrm>
          <a:off x="470411" y="2735192"/>
          <a:ext cx="1074657" cy="597032"/>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451164" y="2600860"/>
          <a:ext cx="995053" cy="86569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2650746" y="2691244"/>
        <a:ext cx="595888" cy="684929"/>
      </dsp:txXfrm>
    </dsp:sp>
    <dsp:sp modelId="{E73095F5-EF93-4F9E-8583-9070C4DC8D56}">
      <dsp:nvSpPr>
        <dsp:cNvPr id="0" name=""/>
        <dsp:cNvSpPr/>
      </dsp:nvSpPr>
      <dsp:spPr>
        <a:xfrm rot="5400000">
          <a:off x="1985479" y="3445462"/>
          <a:ext cx="995053" cy="86569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RBAC</a:t>
          </a:r>
          <a:endParaRPr lang="en-US" sz="1000" kern="1200" dirty="0"/>
        </a:p>
      </dsp:txBody>
      <dsp:txXfrm rot="-5400000">
        <a:off x="2185061" y="3535846"/>
        <a:ext cx="595888" cy="684929"/>
      </dsp:txXfrm>
    </dsp:sp>
    <dsp:sp modelId="{C2B784D3-9D62-40FC-ABC8-96FCE8DD5438}">
      <dsp:nvSpPr>
        <dsp:cNvPr id="0" name=""/>
        <dsp:cNvSpPr/>
      </dsp:nvSpPr>
      <dsp:spPr>
        <a:xfrm>
          <a:off x="2942124" y="3579794"/>
          <a:ext cx="1110479" cy="597032"/>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050527" y="3445462"/>
          <a:ext cx="995053" cy="86569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250109" y="3535846"/>
        <a:ext cx="595888" cy="684929"/>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1/31/2018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1/31/2018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866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516142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3217875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762133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437246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30901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3392596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2094316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2, 3</a:t>
            </a:r>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28381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2</a:t>
            </a:fld>
            <a:endParaRPr lang="en-US"/>
          </a:p>
        </p:txBody>
      </p:sp>
    </p:spTree>
    <p:extLst>
      <p:ext uri="{BB962C8B-B14F-4D97-AF65-F5344CB8AC3E}">
        <p14:creationId xmlns:p14="http://schemas.microsoft.com/office/powerpoint/2010/main" val="442417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191576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3897900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162413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1339645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3</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245576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4104519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863648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3944361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3673711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1009653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787145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89131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716107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an issue,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2336539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3555293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3885447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2482207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1119665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4133788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Another (slightly less precise) representation of the delineation of duties in the Shared Responsibility Model</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2092029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18197411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4656453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baseline="0" dirty="0"/>
              <a:t> main security related/relevant services within azure</a:t>
            </a:r>
          </a:p>
          <a:p>
            <a:endParaRPr lang="en-US" baseline="0" dirty="0"/>
          </a:p>
          <a:p>
            <a:pPr marL="171450" indent="-171450">
              <a:buFont typeface="Arial" charset="0"/>
              <a:buChar char="•"/>
            </a:pPr>
            <a:r>
              <a:rPr lang="en-US" baseline="0" dirty="0"/>
              <a:t>OMS</a:t>
            </a:r>
          </a:p>
          <a:p>
            <a:pPr marL="171450" indent="-171450">
              <a:buFont typeface="Arial" charset="0"/>
              <a:buChar char="•"/>
            </a:pPr>
            <a:r>
              <a:rPr lang="en-US" baseline="0" dirty="0"/>
              <a:t>Azure Security Center</a:t>
            </a:r>
          </a:p>
          <a:p>
            <a:pPr marL="171450" indent="-171450">
              <a:buFont typeface="Arial" charset="0"/>
              <a:buChar char="•"/>
            </a:pPr>
            <a:r>
              <a:rPr lang="en-US" baseline="0" dirty="0"/>
              <a:t>Activity Log</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19493846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65275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37196531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3662500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3060714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887436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0177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23247644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30751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1/31/2018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1/31/2018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1/31/2018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20499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1/31/2018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1/31/2018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1/31/2018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1/31/2018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3" r:id="rId3"/>
    <p:sldLayoutId id="2147483754" r:id="rId4"/>
    <p:sldLayoutId id="21474837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1/31/2018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 id="2147483758" r:id="rId5"/>
    <p:sldLayoutId id="214748375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4"/>
          <a:stretch>
            <a:fillRect/>
          </a:stretch>
        </p:blipFill>
        <p:spPr>
          <a:xfrm>
            <a:off x="0" y="5435827"/>
            <a:ext cx="12192000" cy="1420586"/>
          </a:xfrm>
          <a:prstGeom prst="rect">
            <a:avLst/>
          </a:prstGeom>
        </p:spPr>
      </p:pic>
    </p:spTree>
    <p:extLst>
      <p:ext uri="{BB962C8B-B14F-4D97-AF65-F5344CB8AC3E}">
        <p14:creationId xmlns:p14="http://schemas.microsoft.com/office/powerpoint/2010/main" val="1317335667"/>
      </p:ext>
    </p:extLst>
  </p:cSld>
  <p:clrMap bg1="dk1" tx1="lt1" bg2="dk2" tx2="lt2" accent1="accent1" accent2="accent2" accent3="accent3" accent4="accent4" accent5="accent5" accent6="accent6" hlink="hlink" folHlink="folHlink"/>
  <p:sldLayoutIdLst>
    <p:sldLayoutId id="2147483757" r:id="rId1"/>
  </p:sldLayoutIdLst>
  <p:transition>
    <p:fade/>
  </p:transition>
  <p:hf hdr="0" ftr="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33.tif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683130"/>
          </a:xfrm>
          <a:effectLst>
            <a:outerShdw blurRad="50800" dist="38100" dir="13500000" algn="br" rotWithShape="0">
              <a:prstClr val="black">
                <a:alpha val="40000"/>
              </a:prstClr>
            </a:outerShdw>
          </a:effectLst>
        </p:spPr>
        <p:txBody>
          <a:bodyPr>
            <a:normAutofit fontScale="90000"/>
          </a:bodyPr>
          <a:lstStyle/>
          <a:p>
            <a:r>
              <a:rPr lang="en-US" sz="4313" dirty="0"/>
              <a:t>Designing Security and Identity Solutions</a:t>
            </a:r>
            <a:br>
              <a:rPr lang="en-US" sz="4313" dirty="0"/>
            </a:br>
            <a:r>
              <a:rPr lang="en-US" sz="4000" dirty="0"/>
              <a:t>Michael Krout, MCSE,MCSA,MCTS,MCITP,CVE 5.0, MCT</a:t>
            </a:r>
            <a:br>
              <a:rPr lang="en-US" sz="4000" dirty="0"/>
            </a:br>
            <a:r>
              <a:rPr lang="en-US" sz="4000" dirty="0"/>
              <a:t>Cloud Architect</a:t>
            </a:r>
            <a:br>
              <a:rPr lang="en-US" sz="4313" dirty="0"/>
            </a:br>
            <a:endParaRPr lang="en-US" sz="4313" dirty="0"/>
          </a:p>
        </p:txBody>
      </p:sp>
      <p:graphicFrame>
        <p:nvGraphicFramePr>
          <p:cNvPr id="32" name="Diagram 31"/>
          <p:cNvGraphicFramePr/>
          <p:nvPr>
            <p:extLst>
              <p:ext uri="{D42A27DB-BD31-4B8C-83A1-F6EECF244321}">
                <p14:modId xmlns:p14="http://schemas.microsoft.com/office/powerpoint/2010/main" val="1218786192"/>
              </p:ext>
            </p:extLst>
          </p:nvPr>
        </p:nvGraphicFramePr>
        <p:xfrm>
          <a:off x="-1" y="2048255"/>
          <a:ext cx="4523015" cy="4378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FE1B6AE5-F4F0-46D2-B378-BF26772872F8}"/>
              </a:ext>
            </a:extLst>
          </p:cNvPr>
          <p:cNvPicPr>
            <a:picLocks noChangeAspect="1"/>
          </p:cNvPicPr>
          <p:nvPr/>
        </p:nvPicPr>
        <p:blipFill>
          <a:blip r:embed="rId8"/>
          <a:stretch>
            <a:fillRect/>
          </a:stretch>
        </p:blipFill>
        <p:spPr>
          <a:xfrm>
            <a:off x="5517205" y="2048256"/>
            <a:ext cx="5708093" cy="4281070"/>
          </a:xfrm>
          <a:prstGeom prst="rect">
            <a:avLst/>
          </a:prstGeom>
        </p:spPr>
      </p:pic>
    </p:spTree>
    <p:extLst>
      <p:ext uri="{BB962C8B-B14F-4D97-AF65-F5344CB8AC3E}">
        <p14:creationId xmlns:p14="http://schemas.microsoft.com/office/powerpoint/2010/main" val="2328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AEA28-D434-4CAC-98FF-014B368D282D}"/>
              </a:ext>
            </a:extLst>
          </p:cNvPr>
          <p:cNvSpPr>
            <a:spLocks noGrp="1"/>
          </p:cNvSpPr>
          <p:nvPr>
            <p:ph type="title"/>
          </p:nvPr>
        </p:nvSpPr>
        <p:spPr>
          <a:xfrm>
            <a:off x="838200" y="365125"/>
            <a:ext cx="10515600" cy="827571"/>
          </a:xfrm>
        </p:spPr>
        <p:txBody>
          <a:bodyPr/>
          <a:lstStyle/>
          <a:p>
            <a:r>
              <a:rPr lang="en-US" dirty="0">
                <a:solidFill>
                  <a:schemeClr val="accent5"/>
                </a:solidFill>
                <a:latin typeface="+mn-lt"/>
                <a:ea typeface="+mn-ea"/>
                <a:cs typeface="+mn-cs"/>
              </a:rPr>
              <a:t>Pass-through authentication</a:t>
            </a:r>
          </a:p>
        </p:txBody>
      </p:sp>
      <p:pic>
        <p:nvPicPr>
          <p:cNvPr id="3" name="Picture 2">
            <a:extLst>
              <a:ext uri="{FF2B5EF4-FFF2-40B4-BE49-F238E27FC236}">
                <a16:creationId xmlns:a16="http://schemas.microsoft.com/office/drawing/2014/main" id="{B8F8FA1E-6CF4-4771-BB61-84CAE2C70FF5}"/>
              </a:ext>
            </a:extLst>
          </p:cNvPr>
          <p:cNvPicPr>
            <a:picLocks noChangeAspect="1"/>
          </p:cNvPicPr>
          <p:nvPr/>
        </p:nvPicPr>
        <p:blipFill>
          <a:blip r:embed="rId3"/>
          <a:stretch>
            <a:fillRect/>
          </a:stretch>
        </p:blipFill>
        <p:spPr>
          <a:xfrm>
            <a:off x="1376402" y="1192696"/>
            <a:ext cx="9439196" cy="5381455"/>
          </a:xfrm>
          <a:prstGeom prst="rect">
            <a:avLst/>
          </a:prstGeom>
        </p:spPr>
      </p:pic>
    </p:spTree>
    <p:extLst>
      <p:ext uri="{BB962C8B-B14F-4D97-AF65-F5344CB8AC3E}">
        <p14:creationId xmlns:p14="http://schemas.microsoft.com/office/powerpoint/2010/main" val="1770506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3247F8-35C5-4DCE-9E8D-4C2CB8293D3C}"/>
              </a:ext>
            </a:extLst>
          </p:cNvPr>
          <p:cNvSpPr>
            <a:spLocks noGrp="1"/>
          </p:cNvSpPr>
          <p:nvPr>
            <p:ph type="title"/>
          </p:nvPr>
        </p:nvSpPr>
        <p:spPr>
          <a:xfrm>
            <a:off x="838200" y="365125"/>
            <a:ext cx="10515600" cy="867327"/>
          </a:xfrm>
        </p:spPr>
        <p:txBody>
          <a:bodyPr/>
          <a:lstStyle/>
          <a:p>
            <a:r>
              <a:rPr lang="en-US" dirty="0">
                <a:solidFill>
                  <a:schemeClr val="accent5"/>
                </a:solidFill>
                <a:latin typeface="+mn-lt"/>
                <a:ea typeface="+mn-ea"/>
                <a:cs typeface="+mn-cs"/>
              </a:rPr>
              <a:t>Federation using existing ADFS Farm </a:t>
            </a:r>
          </a:p>
        </p:txBody>
      </p:sp>
      <p:pic>
        <p:nvPicPr>
          <p:cNvPr id="4" name="Picture 3">
            <a:extLst>
              <a:ext uri="{FF2B5EF4-FFF2-40B4-BE49-F238E27FC236}">
                <a16:creationId xmlns:a16="http://schemas.microsoft.com/office/drawing/2014/main" id="{A6E33427-F8F5-4B00-B066-BAE9FDFC42A7}"/>
              </a:ext>
            </a:extLst>
          </p:cNvPr>
          <p:cNvPicPr>
            <a:picLocks noChangeAspect="1"/>
          </p:cNvPicPr>
          <p:nvPr/>
        </p:nvPicPr>
        <p:blipFill>
          <a:blip r:embed="rId3"/>
          <a:stretch>
            <a:fillRect/>
          </a:stretch>
        </p:blipFill>
        <p:spPr>
          <a:xfrm>
            <a:off x="1839486" y="1145623"/>
            <a:ext cx="8046636" cy="5347252"/>
          </a:xfrm>
          <a:prstGeom prst="rect">
            <a:avLst/>
          </a:prstGeom>
        </p:spPr>
      </p:pic>
    </p:spTree>
    <p:extLst>
      <p:ext uri="{BB962C8B-B14F-4D97-AF65-F5344CB8AC3E}">
        <p14:creationId xmlns:p14="http://schemas.microsoft.com/office/powerpoint/2010/main" val="3103947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2686755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469324096"/>
              </p:ext>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 for cloud users?</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
                                            <p:txEl>
                                              <p:pRg st="1" end="1"/>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5">
                                            <p:txEl>
                                              <p:pRg st="2" end="2"/>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DAAB52-5800-47F9-82F5-AF20701FC14D}"/>
              </a:ext>
            </a:extLst>
          </p:cNvPr>
          <p:cNvSpPr>
            <a:spLocks noGrp="1"/>
          </p:cNvSpPr>
          <p:nvPr>
            <p:ph type="title"/>
          </p:nvPr>
        </p:nvSpPr>
        <p:spPr/>
        <p:txBody>
          <a:bodyPr/>
          <a:lstStyle/>
          <a:p>
            <a:r>
              <a:rPr lang="en-US" dirty="0"/>
              <a:t>Azure Active Directory (AAD) Graph API</a:t>
            </a:r>
          </a:p>
        </p:txBody>
      </p:sp>
      <p:sp>
        <p:nvSpPr>
          <p:cNvPr id="6" name="Content Placeholder 5">
            <a:extLst>
              <a:ext uri="{FF2B5EF4-FFF2-40B4-BE49-F238E27FC236}">
                <a16:creationId xmlns:a16="http://schemas.microsoft.com/office/drawing/2014/main" id="{12CB4A8E-ABC3-44A8-A47A-2AEF3B917FF8}"/>
              </a:ext>
            </a:extLst>
          </p:cNvPr>
          <p:cNvSpPr>
            <a:spLocks noGrp="1"/>
          </p:cNvSpPr>
          <p:nvPr>
            <p:ph idx="1"/>
          </p:nvPr>
        </p:nvSpPr>
        <p:spPr/>
        <p:txBody>
          <a:bodyPr/>
          <a:lstStyle/>
          <a:p>
            <a:pPr>
              <a:buFont typeface="Wingdings" panose="05000000000000000000" pitchFamily="2" charset="2"/>
              <a:buChar char="q"/>
            </a:pPr>
            <a:r>
              <a:rPr lang="en-US" dirty="0"/>
              <a:t>Programmatic access to Azure AD through OData 3.0 REST API</a:t>
            </a:r>
          </a:p>
          <a:p>
            <a:pPr>
              <a:buFont typeface="Wingdings" panose="05000000000000000000" pitchFamily="2" charset="2"/>
              <a:buChar char="q"/>
            </a:pPr>
            <a:r>
              <a:rPr lang="en-US" dirty="0"/>
              <a:t>CRUD</a:t>
            </a:r>
          </a:p>
          <a:p>
            <a:pPr lvl="1">
              <a:buFont typeface="Wingdings" panose="05000000000000000000" pitchFamily="2" charset="2"/>
              <a:buChar char="q"/>
            </a:pPr>
            <a:r>
              <a:rPr lang="en-US" dirty="0"/>
              <a:t>Create a user </a:t>
            </a:r>
          </a:p>
          <a:p>
            <a:pPr lvl="1">
              <a:buFont typeface="Wingdings" panose="05000000000000000000" pitchFamily="2" charset="2"/>
              <a:buChar char="q"/>
            </a:pPr>
            <a:r>
              <a:rPr lang="en-US" dirty="0"/>
              <a:t>Read view users information</a:t>
            </a:r>
          </a:p>
          <a:p>
            <a:pPr lvl="1">
              <a:buFont typeface="Wingdings" panose="05000000000000000000" pitchFamily="2" charset="2"/>
              <a:buChar char="q"/>
            </a:pPr>
            <a:r>
              <a:rPr lang="en-US" dirty="0"/>
              <a:t>Update users information</a:t>
            </a:r>
          </a:p>
          <a:p>
            <a:pPr lvl="1">
              <a:buFont typeface="Wingdings" panose="05000000000000000000" pitchFamily="2" charset="2"/>
              <a:buChar char="q"/>
            </a:pPr>
            <a:r>
              <a:rPr lang="en-US" dirty="0"/>
              <a:t>Delete a user </a:t>
            </a:r>
          </a:p>
          <a:p>
            <a:pPr lvl="1">
              <a:buFont typeface="Wingdings" panose="05000000000000000000" pitchFamily="2" charset="2"/>
              <a:buChar char="q"/>
            </a:pPr>
            <a:endParaRPr lang="en-US" dirty="0"/>
          </a:p>
          <a:p>
            <a:endParaRPr lang="en-US" dirty="0"/>
          </a:p>
        </p:txBody>
      </p:sp>
    </p:spTree>
    <p:extLst>
      <p:ext uri="{BB962C8B-B14F-4D97-AF65-F5344CB8AC3E}">
        <p14:creationId xmlns:p14="http://schemas.microsoft.com/office/powerpoint/2010/main" val="1205549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idx="1"/>
          </p:nvPr>
        </p:nvSpPr>
        <p:spPr>
          <a:xfrm>
            <a:off x="838200" y="1825625"/>
            <a:ext cx="10515600" cy="2700655"/>
          </a:xfrm>
        </p:spPr>
        <p:txBody>
          <a:bodyPr/>
          <a:lstStyle/>
          <a:p>
            <a:pPr marL="0" indent="0">
              <a:buNone/>
            </a:pPr>
            <a:r>
              <a:rPr lang="en-US" dirty="0"/>
              <a:t>Three steps to accessing Microsoft Graph API</a:t>
            </a:r>
          </a:p>
          <a:p>
            <a:pPr marL="514350" indent="-514350">
              <a:buAutoNum type="arabicPeriod"/>
            </a:pPr>
            <a:r>
              <a:rPr lang="en-US" dirty="0"/>
              <a:t>Add application with a client secret</a:t>
            </a:r>
          </a:p>
          <a:p>
            <a:pPr marL="514350" indent="-514350">
              <a:buAutoNum type="arabicPeriod"/>
            </a:pPr>
            <a:r>
              <a:rPr lang="en-US" dirty="0"/>
              <a:t>Use secret and other info to authenticate to Graph API and get token</a:t>
            </a:r>
          </a:p>
          <a:p>
            <a:pPr marL="514350" indent="-514350">
              <a:buAutoNum type="arabicPeriod"/>
            </a:pPr>
            <a:r>
              <a:rPr lang="en-US" dirty="0"/>
              <a:t>Use returned token to make requests to the API endpoint</a:t>
            </a:r>
          </a:p>
          <a:p>
            <a:pPr marL="0" indent="0">
              <a:buNone/>
            </a:pPr>
            <a:endParaRPr lang="en-US" dirty="0"/>
          </a:p>
          <a:p>
            <a:endParaRPr lang="en-US" dirty="0"/>
          </a:p>
        </p:txBody>
      </p:sp>
      <p:sp>
        <p:nvSpPr>
          <p:cNvPr id="4" name="TextBox 3">
            <a:extLst>
              <a:ext uri="{FF2B5EF4-FFF2-40B4-BE49-F238E27FC236}">
                <a16:creationId xmlns:a16="http://schemas.microsoft.com/office/drawing/2014/main" id="{55C5917B-C587-44A2-9808-E70700A05A3A}"/>
              </a:ext>
            </a:extLst>
          </p:cNvPr>
          <p:cNvSpPr txBox="1"/>
          <p:nvPr/>
        </p:nvSpPr>
        <p:spPr>
          <a:xfrm>
            <a:off x="97155" y="5063490"/>
            <a:ext cx="11997690" cy="738664"/>
          </a:xfrm>
          <a:prstGeom prst="rect">
            <a:avLst/>
          </a:prstGeom>
          <a:solidFill>
            <a:schemeClr val="tx2">
              <a:lumMod val="20000"/>
              <a:lumOff val="80000"/>
              <a:alpha val="0"/>
            </a:schemeClr>
          </a:solidFill>
        </p:spPr>
        <p:txBody>
          <a:bodyPr wrap="square" rtlCol="0">
            <a:spAutoFit/>
          </a:bodyPr>
          <a:lstStyle/>
          <a:p>
            <a:r>
              <a:rPr lang="en-US" sz="2400"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r>
              <a:rPr lang="en-US" dirty="0"/>
              <a:t>Refresh Token</a:t>
            </a:r>
          </a:p>
          <a:p>
            <a:endParaRPr lang="en-US" dirty="0"/>
          </a:p>
          <a:p>
            <a:endParaRPr lang="en-US" dirty="0"/>
          </a:p>
        </p:txBody>
      </p:sp>
    </p:spTree>
    <p:extLst>
      <p:ext uri="{BB962C8B-B14F-4D97-AF65-F5344CB8AC3E}">
        <p14:creationId xmlns:p14="http://schemas.microsoft.com/office/powerpoint/2010/main" val="2895241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endParaRPr lang="en-US" dirty="0"/>
          </a:p>
        </p:txBody>
      </p:sp>
    </p:spTree>
    <p:extLst>
      <p:ext uri="{BB962C8B-B14F-4D97-AF65-F5344CB8AC3E}">
        <p14:creationId xmlns:p14="http://schemas.microsoft.com/office/powerpoint/2010/main" val="1710132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idx="1"/>
          </p:nvPr>
        </p:nvSpPr>
        <p:spPr/>
        <p:txBody>
          <a:bodyPr/>
          <a:lstStyle/>
          <a:p>
            <a:pPr marL="171450" indent="-171450">
              <a:buFont typeface="Arial"/>
              <a:buChar char="•"/>
            </a:pPr>
            <a:r>
              <a:rPr lang="en-US" dirty="0"/>
              <a:t>OAuth 2.0</a:t>
            </a:r>
          </a:p>
          <a:p>
            <a:pPr marL="628650" lvl="1" indent="-171450">
              <a:buFont typeface="Arial"/>
              <a:buChar char="•"/>
            </a:pPr>
            <a:r>
              <a:rPr lang="en-US" dirty="0"/>
              <a:t>Open standard for authorization</a:t>
            </a:r>
          </a:p>
          <a:p>
            <a:pPr marL="628650" lvl="1" indent="-171450">
              <a:buFont typeface="Arial"/>
              <a:buChar char="•"/>
            </a:pPr>
            <a:r>
              <a:rPr lang="en-US" dirty="0"/>
              <a:t>Implemented as an authorization protocol versus an authentication protocol</a:t>
            </a:r>
          </a:p>
          <a:p>
            <a:pPr marL="628650" lvl="1" indent="-171450">
              <a:buFont typeface="Arial"/>
              <a:buChar char="•"/>
            </a:pPr>
            <a:r>
              <a:rPr lang="en-US" dirty="0"/>
              <a:t>Focused on what resources you have access to</a:t>
            </a:r>
          </a:p>
          <a:p>
            <a:pPr marL="171450" indent="-171450">
              <a:buFont typeface="Arial"/>
              <a:buChar char="•"/>
            </a:pPr>
            <a:r>
              <a:rPr lang="en-US" dirty="0" err="1"/>
              <a:t>OpenID</a:t>
            </a:r>
            <a:r>
              <a:rPr lang="en-US" dirty="0"/>
              <a:t> Connect</a:t>
            </a:r>
          </a:p>
          <a:p>
            <a:pPr marL="628650" lvl="1" indent="-171450">
              <a:buFont typeface="Arial"/>
              <a:buChar char="•"/>
            </a:pPr>
            <a:r>
              <a:rPr lang="en-US" dirty="0"/>
              <a:t>Extends the OAuth 2.0 authorization protocol to use as an authentication protocol</a:t>
            </a:r>
          </a:p>
          <a:p>
            <a:pPr marL="628650" lvl="1" indent="-171450">
              <a:buFont typeface="Arial"/>
              <a:buChar char="•"/>
            </a:pPr>
            <a:r>
              <a:rPr lang="en-US" dirty="0"/>
              <a:t>Enables SSO with </a:t>
            </a:r>
            <a:r>
              <a:rPr lang="en-US" dirty="0" err="1"/>
              <a:t>Oauth</a:t>
            </a:r>
            <a:endParaRPr lang="en-US" dirty="0"/>
          </a:p>
          <a:p>
            <a:pPr marL="628650" lvl="1" indent="-171450">
              <a:buFont typeface="Arial"/>
              <a:buChar char="•"/>
            </a:pPr>
            <a:r>
              <a:rPr lang="en-US" dirty="0"/>
              <a:t>Recommended for web applications hosted on a server and accessed via a browser</a:t>
            </a:r>
          </a:p>
          <a:p>
            <a:endParaRPr lang="en-US" dirty="0"/>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a:t>Design Security and Identity Solutions (20-25%)</a:t>
            </a:r>
            <a:endParaRPr lang="en-US" sz="4000" dirty="0"/>
          </a:p>
        </p:txBody>
      </p:sp>
      <p:sp>
        <p:nvSpPr>
          <p:cNvPr id="5" name="Content Placeholder 4"/>
          <p:cNvSpPr>
            <a:spLocks noGrp="1"/>
          </p:cNvSpPr>
          <p:nvPr>
            <p:ph sz="half" idx="1"/>
          </p:nvPr>
        </p:nvSpPr>
        <p:spPr>
          <a:xfrm>
            <a:off x="239849" y="1516288"/>
            <a:ext cx="5699760" cy="5193698"/>
          </a:xfrm>
        </p:spPr>
        <p:txBody>
          <a:bodyPr>
            <a:normAutofit fontScale="62500" lnSpcReduction="20000"/>
          </a:bodyPr>
          <a:lstStyle/>
          <a:p>
            <a:pPr marL="514350" lvl="1" indent="-514350">
              <a:lnSpc>
                <a:spcPct val="107000"/>
              </a:lnSpc>
              <a:spcBef>
                <a:spcPts val="1000"/>
              </a:spcBef>
              <a:buSzPct val="100000"/>
              <a:buAutoNum type="arabicPeriod"/>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Design an Identity solution </a:t>
            </a:r>
          </a:p>
          <a:p>
            <a:pPr marL="800100" lvl="2" indent="-342900">
              <a:lnSpc>
                <a:spcPct val="107000"/>
              </a:lnSpc>
              <a:spcBef>
                <a:spcPts val="1000"/>
              </a:spcBef>
              <a:buSzPct val="100000"/>
              <a:buFont typeface="Wingdings" panose="05000000000000000000" pitchFamily="2" charset="2"/>
              <a:buChar char="q"/>
              <a:tabLst>
                <a:tab pos="228600" algn="l"/>
              </a:tabLst>
            </a:pPr>
            <a:r>
              <a:rPr lang="en-US" sz="2100" dirty="0">
                <a:latin typeface="Calibri" panose="020F0502020204030204" pitchFamily="34" charset="0"/>
                <a:cs typeface="Times New Roman" panose="02020603050405020304" pitchFamily="18" charset="0"/>
              </a:rPr>
              <a:t>Design AD Connect synchronization, design federated identities using ADFS, design solutions for MFA; design and architecture using Active Directory on premises and Azure Active Directory (AAD); determine when to use Azure AD Domain Services; design security for Mobile Apps using AAD </a:t>
            </a:r>
          </a:p>
          <a:p>
            <a:pPr marL="514350" lvl="1" indent="-514350">
              <a:lnSpc>
                <a:spcPct val="107000"/>
              </a:lnSpc>
              <a:spcBef>
                <a:spcPts val="1000"/>
              </a:spcBef>
              <a:buSzPct val="100000"/>
              <a:buFont typeface="Arial" panose="020B0604020202020204" pitchFamily="34" charset="0"/>
              <a:buAutoNum type="arabicPeriod"/>
              <a:tabLst>
                <a:tab pos="228600" algn="l"/>
              </a:tabLst>
            </a:pPr>
            <a:r>
              <a:rPr lang="en-US" sz="2600" b="1" dirty="0">
                <a:latin typeface="Calibri" panose="020F0502020204030204" pitchFamily="34" charset="0"/>
                <a:cs typeface="Times New Roman" panose="02020603050405020304" pitchFamily="18" charset="0"/>
              </a:rPr>
              <a:t>Secure resources by using identity providers </a:t>
            </a:r>
          </a:p>
          <a:p>
            <a:pPr marL="914400" lvl="2" indent="-457200">
              <a:lnSpc>
                <a:spcPct val="107000"/>
              </a:lnSpc>
              <a:spcBef>
                <a:spcPts val="1000"/>
              </a:spcBef>
              <a:buSzPct val="100000"/>
              <a:buFont typeface="Wingdings" panose="05000000000000000000" pitchFamily="2" charset="2"/>
              <a:buChar char="q"/>
              <a:tabLst>
                <a:tab pos="228600" algn="l"/>
              </a:tabLst>
            </a:pPr>
            <a:r>
              <a:rPr lang="en-US" dirty="0">
                <a:latin typeface="Calibri" panose="020F0502020204030204" pitchFamily="34" charset="0"/>
                <a:ea typeface="Calibri" panose="020F0502020204030204" pitchFamily="34" charset="0"/>
                <a:cs typeface="Times New Roman" panose="02020603050405020304" pitchFamily="18" charset="0"/>
              </a:rPr>
              <a:t>Design solutions that use external or consumer identity providers such as Microsoft Account, Facebook, Google and Yahoo; determine when to use Azure AD B2C and Azure AD B2B; Design mobile apps using AAD B2C and AAD B2B</a:t>
            </a:r>
          </a:p>
          <a:p>
            <a:pPr marL="457200" lvl="1" indent="-457200">
              <a:lnSpc>
                <a:spcPct val="107000"/>
              </a:lnSpc>
              <a:spcBef>
                <a:spcPts val="1000"/>
              </a:spcBef>
              <a:buSzPct val="100000"/>
              <a:buFont typeface="+mj-lt"/>
              <a:buAutoNum type="arabicPeriod"/>
              <a:tabLst>
                <a:tab pos="228600" algn="l"/>
              </a:tabLst>
            </a:pPr>
            <a:r>
              <a:rPr lang="en-US" sz="2500" b="1" dirty="0">
                <a:latin typeface="Calibri" panose="020F0502020204030204" pitchFamily="34" charset="0"/>
                <a:cs typeface="Times New Roman" panose="02020603050405020304" pitchFamily="18" charset="0"/>
              </a:rPr>
              <a:t>Design a data security solution</a:t>
            </a:r>
          </a:p>
          <a:p>
            <a:pPr marL="914400" lvl="2" indent="-457200">
              <a:lnSpc>
                <a:spcPct val="107000"/>
              </a:lnSpc>
              <a:spcBef>
                <a:spcPts val="1000"/>
              </a:spcBef>
              <a:buSzPct val="100000"/>
              <a:buFont typeface="Wingdings" panose="05000000000000000000" pitchFamily="2" charset="2"/>
              <a:buChar char="q"/>
              <a:tabLst>
                <a:tab pos="228600" algn="l"/>
              </a:tabLst>
            </a:pPr>
            <a:r>
              <a:rPr lang="en-US" sz="2100" dirty="0">
                <a:latin typeface="Calibri" panose="020F0502020204030204" pitchFamily="34" charset="0"/>
                <a:cs typeface="Times New Roman" panose="02020603050405020304" pitchFamily="18" charset="0"/>
              </a:rPr>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marL="457200" lvl="1" indent="0">
              <a:lnSpc>
                <a:spcPct val="120000"/>
              </a:lnSpc>
              <a:spcAft>
                <a:spcPts val="600"/>
              </a:spcAft>
              <a:buSzPts val="1000"/>
              <a:buNone/>
              <a:tabLst>
                <a:tab pos="685800" algn="l"/>
              </a:tabLst>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BCD45392-395E-49C2-88BB-6B71331ABAF9}"/>
              </a:ext>
            </a:extLst>
          </p:cNvPr>
          <p:cNvSpPr>
            <a:spLocks noGrp="1"/>
          </p:cNvSpPr>
          <p:nvPr>
            <p:ph sz="half" idx="2"/>
          </p:nvPr>
        </p:nvSpPr>
        <p:spPr>
          <a:xfrm>
            <a:off x="6096000" y="1516288"/>
            <a:ext cx="5181600" cy="4351338"/>
          </a:xfrm>
        </p:spPr>
        <p:txBody>
          <a:bodyPr>
            <a:normAutofit fontScale="62500" lnSpcReduction="20000"/>
          </a:bodyPr>
          <a:lstStyle/>
          <a:p>
            <a:pPr marL="514350" lvl="1" indent="-514350">
              <a:lnSpc>
                <a:spcPct val="107000"/>
              </a:lnSpc>
              <a:spcBef>
                <a:spcPts val="1000"/>
              </a:spcBef>
              <a:buSzPct val="100000"/>
              <a:buFont typeface="+mj-lt"/>
              <a:buAutoNum type="arabicPeriod" startAt="4"/>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Design a mechanism of governance and policies for administering Azure resources </a:t>
            </a:r>
          </a:p>
          <a:p>
            <a:pPr marL="800100" lvl="2" indent="-342900">
              <a:lnSpc>
                <a:spcPct val="107000"/>
              </a:lnSpc>
              <a:spcBef>
                <a:spcPts val="1000"/>
              </a:spcBef>
              <a:buSzPct val="100000"/>
              <a:buFont typeface="Wingdings" panose="05000000000000000000" pitchFamily="2" charset="2"/>
              <a:buChar char="q"/>
              <a:tabLst>
                <a:tab pos="228600" algn="l"/>
              </a:tabLst>
            </a:pPr>
            <a:r>
              <a:rPr lang="en-US" sz="2400"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marL="514350" lvl="1" indent="-514350">
              <a:lnSpc>
                <a:spcPct val="107000"/>
              </a:lnSpc>
              <a:spcBef>
                <a:spcPts val="1000"/>
              </a:spcBef>
              <a:buSzPct val="100000"/>
              <a:buFont typeface="+mj-lt"/>
              <a:buAutoNum type="arabicPeriod" startAt="5"/>
              <a:tabLst>
                <a:tab pos="228600" algn="l"/>
              </a:tabLst>
            </a:pPr>
            <a:r>
              <a:rPr lang="en-US" sz="2600" b="1" dirty="0">
                <a:latin typeface="Calibri" panose="020F0502020204030204" pitchFamily="34" charset="0"/>
                <a:cs typeface="Times New Roman" panose="02020603050405020304" pitchFamily="18" charset="0"/>
              </a:rPr>
              <a:t>Manage security risks by using an appropriate security solution</a:t>
            </a:r>
          </a:p>
          <a:p>
            <a:pPr marL="971550" lvl="2" indent="-514350">
              <a:lnSpc>
                <a:spcPct val="107000"/>
              </a:lnSpc>
              <a:spcBef>
                <a:spcPts val="1000"/>
              </a:spcBef>
              <a:buSzPct val="100000"/>
              <a:buFont typeface="Wingdings" panose="05000000000000000000" pitchFamily="2" charset="2"/>
              <a:buChar char="q"/>
              <a:tabLst>
                <a:tab pos="228600" algn="l"/>
              </a:tabLst>
            </a:pPr>
            <a:r>
              <a:rPr lang="en-US" sz="2400"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a:p>
            <a:endParaRPr lang="en-US" dirty="0"/>
          </a:p>
        </p:txBody>
      </p:sp>
    </p:spTree>
    <p:extLst>
      <p:ext uri="{BB962C8B-B14F-4D97-AF65-F5344CB8AC3E}">
        <p14:creationId xmlns:p14="http://schemas.microsoft.com/office/powerpoint/2010/main" val="386542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4801314"/>
          </a:xfrm>
          <a:prstGeom prst="rect">
            <a:avLst/>
          </a:prstGeom>
          <a:noFill/>
        </p:spPr>
        <p:txBody>
          <a:bodyPr wrap="square" rtlCol="0">
            <a:spAutoFit/>
          </a:bodyPr>
          <a:lstStyle/>
          <a:p>
            <a:r>
              <a:rPr lang="en-US" b="1" dirty="0"/>
              <a:t>client</a:t>
            </a:r>
            <a:r>
              <a:rPr lang="en-US" dirty="0"/>
              <a:t> refers to the mobile app, web app, etc. that wants to access a resource</a:t>
            </a:r>
          </a:p>
          <a:p>
            <a:endParaRPr lang="en-US" b="1" dirty="0"/>
          </a:p>
          <a:p>
            <a:r>
              <a:rPr lang="en-US" b="1" dirty="0"/>
              <a:t>resource owner </a:t>
            </a:r>
            <a:r>
              <a:rPr lang="en-US" dirty="0"/>
              <a:t> has control of resources that are being secured</a:t>
            </a:r>
            <a:endParaRPr lang="en-US" b="1" dirty="0"/>
          </a:p>
          <a:p>
            <a:endParaRPr lang="en-US" b="1" dirty="0"/>
          </a:p>
          <a:p>
            <a:r>
              <a:rPr lang="en-US" b="1" dirty="0"/>
              <a:t>security token</a:t>
            </a:r>
            <a:r>
              <a:rPr lang="en-US" dirty="0"/>
              <a:t> is a collection of claims.  It is often digitally signed, encrypted, and transferred through secured channels to ensure its conﬁdentiality, integrity, and authenticity (aka </a:t>
            </a:r>
            <a:r>
              <a:rPr lang="en-US" b="1" dirty="0"/>
              <a:t>access token</a:t>
            </a:r>
            <a:r>
              <a:rPr lang="en-US" dirty="0"/>
              <a:t>)</a:t>
            </a:r>
          </a:p>
          <a:p>
            <a:endParaRPr lang="en-US" b="1" dirty="0"/>
          </a:p>
          <a:p>
            <a:r>
              <a:rPr lang="en-US" b="1" dirty="0"/>
              <a:t>service provider</a:t>
            </a:r>
            <a:r>
              <a:rPr lang="en-US" dirty="0"/>
              <a:t> provides requested services (aka </a:t>
            </a:r>
            <a:r>
              <a:rPr lang="en-US" b="1" dirty="0"/>
              <a:t>relying party</a:t>
            </a:r>
            <a:r>
              <a:rPr lang="en-US" dirty="0"/>
              <a:t>)</a:t>
            </a:r>
          </a:p>
          <a:p>
            <a:endParaRPr lang="en-US" dirty="0"/>
          </a:p>
          <a:p>
            <a:r>
              <a:rPr lang="en-US" b="1" dirty="0"/>
              <a:t>identity provider</a:t>
            </a:r>
            <a:r>
              <a:rPr lang="en-US" dirty="0"/>
              <a:t> authenticates entities and issues security tokens to relying parties (aka </a:t>
            </a:r>
            <a:r>
              <a:rPr lang="en-US" b="1" dirty="0"/>
              <a:t>security token service </a:t>
            </a:r>
            <a:r>
              <a:rPr lang="en-US" dirty="0"/>
              <a:t>STS or </a:t>
            </a:r>
            <a:r>
              <a:rPr lang="en-US" b="1" dirty="0"/>
              <a:t>authorization server</a:t>
            </a:r>
            <a:r>
              <a:rPr lang="en-US"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t>authentication</a:t>
            </a:r>
            <a:r>
              <a:rPr lang="en-US" dirty="0"/>
              <a:t> is to verify if an entity is  indeed what it claims to be</a:t>
            </a:r>
          </a:p>
          <a:p>
            <a:endParaRPr lang="en-US" b="1" dirty="0"/>
          </a:p>
          <a:p>
            <a:r>
              <a:rPr lang="en-US" b="1" dirty="0"/>
              <a:t>authorization</a:t>
            </a:r>
            <a:r>
              <a:rPr lang="en-US" dirty="0"/>
              <a:t> is the process of determining whether an authenticated user has access to certain functionalities provided by the service provider</a:t>
            </a:r>
          </a:p>
          <a:p>
            <a:endParaRPr lang="en-US" b="1" dirty="0"/>
          </a:p>
          <a:p>
            <a:r>
              <a:rPr lang="en-US" b="1" dirty="0"/>
              <a:t>claim</a:t>
            </a:r>
            <a:r>
              <a:rPr lang="en-US" dirty="0"/>
              <a:t> is an assertion made on an attribute of an entity (think property or descriptor or attribute)</a:t>
            </a:r>
          </a:p>
          <a:p>
            <a:endParaRPr lang="en-US" b="1" dirty="0"/>
          </a:p>
          <a:p>
            <a:r>
              <a:rPr lang="en-US" b="1" dirty="0"/>
              <a:t>refresh token </a:t>
            </a:r>
            <a:r>
              <a:rPr lang="en-US" dirty="0"/>
              <a:t>is optionally issued with the access token and is a longer lasting credential (than the access token) solely used to request additional access tokens.</a:t>
            </a:r>
          </a:p>
          <a:p>
            <a:endParaRPr lang="en-US" dirty="0"/>
          </a:p>
          <a:p>
            <a:r>
              <a:rPr lang="en-US" b="1" dirty="0"/>
              <a:t>identity token or id token </a:t>
            </a:r>
            <a:r>
              <a:rPr lang="en-US" dirty="0"/>
              <a:t>is OpenID’s extension to OAuth 2.  The structure is similar to the access token, but indicates user authentication -not authorization. (aka </a:t>
            </a:r>
            <a:r>
              <a:rPr lang="en-US" b="1" dirty="0"/>
              <a:t>authorization token</a:t>
            </a:r>
            <a:r>
              <a:rPr lang="en-US" dirty="0"/>
              <a:t>)</a:t>
            </a:r>
            <a:endParaRPr lang="en-US" b="1" dirty="0"/>
          </a:p>
        </p:txBody>
      </p:sp>
    </p:spTree>
    <p:extLst>
      <p:ext uri="{BB962C8B-B14F-4D97-AF65-F5344CB8AC3E}">
        <p14:creationId xmlns:p14="http://schemas.microsoft.com/office/powerpoint/2010/main" val="136733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C6D2-8574-4177-A9F5-EDE7744DDA13}"/>
              </a:ext>
            </a:extLst>
          </p:cNvPr>
          <p:cNvSpPr>
            <a:spLocks noGrp="1"/>
          </p:cNvSpPr>
          <p:nvPr>
            <p:ph type="title"/>
          </p:nvPr>
        </p:nvSpPr>
        <p:spPr/>
        <p:txBody>
          <a:bodyPr/>
          <a:lstStyle/>
          <a:p>
            <a:r>
              <a:rPr lang="en-US" dirty="0"/>
              <a:t>Securing Resources by using Identity providers</a:t>
            </a:r>
          </a:p>
        </p:txBody>
      </p:sp>
      <p:sp>
        <p:nvSpPr>
          <p:cNvPr id="3" name="Text Placeholder 2">
            <a:extLst>
              <a:ext uri="{FF2B5EF4-FFF2-40B4-BE49-F238E27FC236}">
                <a16:creationId xmlns:a16="http://schemas.microsoft.com/office/drawing/2014/main" id="{379F222C-0B83-4F22-BFDC-7383605249E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7847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3560619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r>
              <a:rPr lang="en-US" dirty="0"/>
              <a:t>Change the web application to use a Azure B2C directory</a:t>
            </a:r>
          </a:p>
          <a:p>
            <a:r>
              <a:rPr lang="en-US" dirty="0"/>
              <a:t>Change your Azure AD to use the Premium edition</a:t>
            </a:r>
          </a:p>
          <a:p>
            <a:r>
              <a:rPr lang="en-US" dirty="0"/>
              <a:t>Invite the users from Azure AD (using Azure B2B)</a:t>
            </a:r>
          </a:p>
          <a:p>
            <a:r>
              <a:rPr lang="en-US" dirty="0"/>
              <a:t>Add the users to your internal Active Directory and sync</a:t>
            </a:r>
          </a:p>
        </p:txBody>
      </p:sp>
    </p:spTree>
    <p:extLst>
      <p:ext uri="{BB962C8B-B14F-4D97-AF65-F5344CB8AC3E}">
        <p14:creationId xmlns:p14="http://schemas.microsoft.com/office/powerpoint/2010/main" val="2412152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endParaRPr lang="en-US" dirty="0"/>
          </a:p>
          <a:p>
            <a:endParaRPr lang="en-US" dirty="0"/>
          </a:p>
          <a:p>
            <a:pPr>
              <a:buFont typeface="+mj-lt"/>
              <a:buAutoNum type="arabicParenR" startAt="3"/>
            </a:pPr>
            <a:r>
              <a:rPr lang="en-US" dirty="0"/>
              <a:t>Invite the users from Azure AD (using Azure B2B)</a:t>
            </a:r>
          </a:p>
        </p:txBody>
      </p:sp>
    </p:spTree>
    <p:extLst>
      <p:ext uri="{BB962C8B-B14F-4D97-AF65-F5344CB8AC3E}">
        <p14:creationId xmlns:p14="http://schemas.microsoft.com/office/powerpoint/2010/main" val="1370054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4183712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4188517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1006018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24876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a:xfrm>
            <a:off x="831850" y="1245704"/>
            <a:ext cx="6112289" cy="3316771"/>
          </a:xfrm>
        </p:spPr>
        <p:txBody>
          <a:bodyPr/>
          <a:lstStyle/>
          <a:p>
            <a:r>
              <a:rPr lang="en-US" dirty="0"/>
              <a:t>Design an Identity Solution</a:t>
            </a:r>
          </a:p>
        </p:txBody>
      </p:sp>
      <p:sp>
        <p:nvSpPr>
          <p:cNvPr id="3" name="Text Placeholder 2">
            <a:extLst>
              <a:ext uri="{FF2B5EF4-FFF2-40B4-BE49-F238E27FC236}">
                <a16:creationId xmlns:a16="http://schemas.microsoft.com/office/drawing/2014/main" id="{3A4F6066-220D-4924-8324-EC2732A6A73A}"/>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9A7DE755-C8A7-4149-8D97-924AE9468B94}"/>
              </a:ext>
            </a:extLst>
          </p:cNvPr>
          <p:cNvPicPr>
            <a:picLocks noChangeAspect="1"/>
          </p:cNvPicPr>
          <p:nvPr/>
        </p:nvPicPr>
        <p:blipFill>
          <a:blip r:embed="rId3"/>
          <a:stretch>
            <a:fillRect/>
          </a:stretch>
        </p:blipFill>
        <p:spPr>
          <a:xfrm>
            <a:off x="8309113" y="456499"/>
            <a:ext cx="3406222" cy="3121291"/>
          </a:xfrm>
          <a:prstGeom prst="rect">
            <a:avLst/>
          </a:prstGeom>
        </p:spPr>
      </p:pic>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14188080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5735" y="1579172"/>
            <a:ext cx="3569033" cy="4855545"/>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2635" y="2148976"/>
            <a:ext cx="5763880" cy="3410044"/>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21C43-FAD7-499D-92AD-B9506184A0AD}"/>
              </a:ext>
            </a:extLst>
          </p:cNvPr>
          <p:cNvSpPr>
            <a:spLocks noGrp="1"/>
          </p:cNvSpPr>
          <p:nvPr>
            <p:ph type="title"/>
          </p:nvPr>
        </p:nvSpPr>
        <p:spPr>
          <a:xfrm>
            <a:off x="838200" y="365125"/>
            <a:ext cx="10515600" cy="986597"/>
          </a:xfrm>
        </p:spPr>
        <p:txBody>
          <a:bodyPr/>
          <a:lstStyle/>
          <a:p>
            <a:r>
              <a:rPr lang="en-US" dirty="0"/>
              <a:t>Azure AD Connect </a:t>
            </a:r>
          </a:p>
        </p:txBody>
      </p:sp>
      <p:sp>
        <p:nvSpPr>
          <p:cNvPr id="5" name="Content Placeholder 4">
            <a:extLst>
              <a:ext uri="{FF2B5EF4-FFF2-40B4-BE49-F238E27FC236}">
                <a16:creationId xmlns:a16="http://schemas.microsoft.com/office/drawing/2014/main" id="{80D4FE91-724A-41A8-9F46-DD4463AC0116}"/>
              </a:ext>
            </a:extLst>
          </p:cNvPr>
          <p:cNvSpPr>
            <a:spLocks noGrp="1"/>
          </p:cNvSpPr>
          <p:nvPr>
            <p:ph idx="1"/>
          </p:nvPr>
        </p:nvSpPr>
        <p:spPr>
          <a:xfrm>
            <a:off x="838200" y="1351722"/>
            <a:ext cx="3760304" cy="4825241"/>
          </a:xfrm>
        </p:spPr>
        <p:txBody>
          <a:bodyPr>
            <a:normAutofit/>
          </a:bodyPr>
          <a:lstStyle/>
          <a:p>
            <a:r>
              <a:rPr lang="en-US" sz="2400" dirty="0"/>
              <a:t>Connect from on-</a:t>
            </a:r>
            <a:r>
              <a:rPr lang="en-US" sz="2400" dirty="0" err="1"/>
              <a:t>prem</a:t>
            </a:r>
            <a:r>
              <a:rPr lang="en-US" sz="2400" dirty="0"/>
              <a:t> to Azure </a:t>
            </a:r>
          </a:p>
          <a:p>
            <a:r>
              <a:rPr lang="en-US" sz="2400" dirty="0"/>
              <a:t>Common Identity for users of O365, Azure and SaaS applications</a:t>
            </a:r>
          </a:p>
          <a:p>
            <a:r>
              <a:rPr lang="en-US" sz="2400" dirty="0"/>
              <a:t>Azure AD connecting to Active Directory Domain Services </a:t>
            </a:r>
          </a:p>
        </p:txBody>
      </p:sp>
      <p:pic>
        <p:nvPicPr>
          <p:cNvPr id="6" name="Picture 5">
            <a:extLst>
              <a:ext uri="{FF2B5EF4-FFF2-40B4-BE49-F238E27FC236}">
                <a16:creationId xmlns:a16="http://schemas.microsoft.com/office/drawing/2014/main" id="{69076322-5D1B-4CCB-B2A2-EAB3093BDC2A}"/>
              </a:ext>
            </a:extLst>
          </p:cNvPr>
          <p:cNvPicPr>
            <a:picLocks noChangeAspect="1"/>
          </p:cNvPicPr>
          <p:nvPr/>
        </p:nvPicPr>
        <p:blipFill>
          <a:blip r:embed="rId3"/>
          <a:stretch>
            <a:fillRect/>
          </a:stretch>
        </p:blipFill>
        <p:spPr>
          <a:xfrm>
            <a:off x="4921472" y="1210409"/>
            <a:ext cx="7005485" cy="5107868"/>
          </a:xfrm>
          <a:prstGeom prst="rect">
            <a:avLst/>
          </a:prstGeom>
        </p:spPr>
      </p:pic>
    </p:spTree>
    <p:extLst>
      <p:ext uri="{BB962C8B-B14F-4D97-AF65-F5344CB8AC3E}">
        <p14:creationId xmlns:p14="http://schemas.microsoft.com/office/powerpoint/2010/main" val="109466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811840"/>
            <a:ext cx="10020300" cy="3644900"/>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719DE8-E19C-4995-BF24-EB04EE647464}"/>
              </a:ext>
            </a:extLst>
          </p:cNvPr>
          <p:cNvSpPr>
            <a:spLocks noGrp="1"/>
          </p:cNvSpPr>
          <p:nvPr>
            <p:ph type="title"/>
          </p:nvPr>
        </p:nvSpPr>
        <p:spPr/>
        <p:txBody>
          <a:bodyPr/>
          <a:lstStyle/>
          <a:p>
            <a:r>
              <a:rPr lang="en-US" dirty="0"/>
              <a:t>Design a mechanism of governance and policies for administering Azure resources</a:t>
            </a:r>
          </a:p>
        </p:txBody>
      </p:sp>
      <p:sp>
        <p:nvSpPr>
          <p:cNvPr id="5" name="Text Placeholder 4">
            <a:extLst>
              <a:ext uri="{FF2B5EF4-FFF2-40B4-BE49-F238E27FC236}">
                <a16:creationId xmlns:a16="http://schemas.microsoft.com/office/drawing/2014/main" id="{F3582D9C-4A11-4F94-AC72-8E27E5DACF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0421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838200" y="1825625"/>
            <a:ext cx="6483112" cy="4351338"/>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7321312" y="1825625"/>
            <a:ext cx="4032488" cy="43590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30FCFE-CD8E-4149-95CF-1A0CC2DFD3E9}"/>
              </a:ext>
            </a:extLst>
          </p:cNvPr>
          <p:cNvSpPr>
            <a:spLocks noGrp="1"/>
          </p:cNvSpPr>
          <p:nvPr>
            <p:ph type="title"/>
          </p:nvPr>
        </p:nvSpPr>
        <p:spPr/>
        <p:txBody>
          <a:bodyPr/>
          <a:lstStyle/>
          <a:p>
            <a:r>
              <a:rPr lang="en-US" dirty="0"/>
              <a:t>What is AD Connects use?</a:t>
            </a:r>
          </a:p>
        </p:txBody>
      </p:sp>
      <p:sp>
        <p:nvSpPr>
          <p:cNvPr id="5" name="Content Placeholder 4">
            <a:extLst>
              <a:ext uri="{FF2B5EF4-FFF2-40B4-BE49-F238E27FC236}">
                <a16:creationId xmlns:a16="http://schemas.microsoft.com/office/drawing/2014/main" id="{9C70D14E-5E0F-4789-B971-FF865EAB9C0D}"/>
              </a:ext>
            </a:extLst>
          </p:cNvPr>
          <p:cNvSpPr>
            <a:spLocks noGrp="1"/>
          </p:cNvSpPr>
          <p:nvPr>
            <p:ph idx="1"/>
          </p:nvPr>
        </p:nvSpPr>
        <p:spPr>
          <a:xfrm>
            <a:off x="838200" y="1825625"/>
            <a:ext cx="5257800" cy="4351338"/>
          </a:xfrm>
        </p:spPr>
        <p:txBody>
          <a:bodyPr/>
          <a:lstStyle/>
          <a:p>
            <a:r>
              <a:rPr lang="en-US" dirty="0"/>
              <a:t>Provides a common identity </a:t>
            </a:r>
          </a:p>
          <a:p>
            <a:r>
              <a:rPr lang="en-US" dirty="0"/>
              <a:t>Users can take a advantage </a:t>
            </a:r>
          </a:p>
          <a:p>
            <a:pPr lvl="1"/>
            <a:r>
              <a:rPr lang="en-US" dirty="0"/>
              <a:t>Single identity to access SaaS applications </a:t>
            </a:r>
          </a:p>
          <a:p>
            <a:pPr lvl="1"/>
            <a:r>
              <a:rPr lang="en-US" dirty="0"/>
              <a:t>Easy deployment experience </a:t>
            </a:r>
          </a:p>
          <a:p>
            <a:pPr lvl="1"/>
            <a:r>
              <a:rPr lang="en-US" dirty="0"/>
              <a:t>Replaces the older versions of DirSync and Azure AD Sync </a:t>
            </a:r>
          </a:p>
        </p:txBody>
      </p:sp>
      <p:sp>
        <p:nvSpPr>
          <p:cNvPr id="6" name="Rectangle 5">
            <a:extLst>
              <a:ext uri="{FF2B5EF4-FFF2-40B4-BE49-F238E27FC236}">
                <a16:creationId xmlns:a16="http://schemas.microsoft.com/office/drawing/2014/main" id="{CF119B5B-45A6-4434-8275-CC8C0A926569}"/>
              </a:ext>
            </a:extLst>
          </p:cNvPr>
          <p:cNvSpPr/>
          <p:nvPr/>
        </p:nvSpPr>
        <p:spPr>
          <a:xfrm rot="19939496">
            <a:off x="6784081" y="2138703"/>
            <a:ext cx="4222147" cy="1200329"/>
          </a:xfrm>
          <a:prstGeom prst="rect">
            <a:avLst/>
          </a:prstGeom>
          <a:noFill/>
        </p:spPr>
        <p:txBody>
          <a:bodyPr wrap="square" lIns="91440" tIns="45720" rIns="91440" bIns="45720">
            <a:spAutoFit/>
          </a:bodyPr>
          <a:lstStyle/>
          <a:p>
            <a:pPr algn="ctr"/>
            <a:r>
              <a:rPr 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Simple</a:t>
            </a:r>
          </a:p>
        </p:txBody>
      </p:sp>
    </p:spTree>
    <p:extLst>
      <p:ext uri="{BB962C8B-B14F-4D97-AF65-F5344CB8AC3E}">
        <p14:creationId xmlns:p14="http://schemas.microsoft.com/office/powerpoint/2010/main" val="18569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227652" y="1825625"/>
            <a:ext cx="7736696" cy="4351338"/>
          </a:xfrm>
          <a:prstGeom prst="rect">
            <a:avLst/>
          </a:prstGeom>
        </p:spPr>
      </p:pic>
    </p:spTree>
    <p:extLst>
      <p:ext uri="{BB962C8B-B14F-4D97-AF65-F5344CB8AC3E}">
        <p14:creationId xmlns:p14="http://schemas.microsoft.com/office/powerpoint/2010/main" val="1507975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all delivery types, which responsibility does the cloud provider wholly own?</a:t>
            </a:r>
          </a:p>
        </p:txBody>
      </p:sp>
      <p:sp>
        <p:nvSpPr>
          <p:cNvPr id="3" name="Content Placeholder 2"/>
          <p:cNvSpPr>
            <a:spLocks noGrp="1"/>
          </p:cNvSpPr>
          <p:nvPr>
            <p:ph idx="1"/>
          </p:nvPr>
        </p:nvSpPr>
        <p:spPr/>
        <p:txBody>
          <a:bodyPr/>
          <a:lstStyle/>
          <a:p>
            <a:r>
              <a:rPr lang="en-US" dirty="0"/>
              <a:t>Data Security</a:t>
            </a:r>
          </a:p>
          <a:p>
            <a:r>
              <a:rPr lang="en-US" dirty="0"/>
              <a:t>Network Security</a:t>
            </a:r>
          </a:p>
          <a:p>
            <a:r>
              <a:rPr lang="en-US" dirty="0"/>
              <a:t>Physical Security</a:t>
            </a:r>
          </a:p>
          <a:p>
            <a:r>
              <a:rPr lang="en-US" dirty="0"/>
              <a:t>Application Security</a:t>
            </a:r>
          </a:p>
          <a:p>
            <a:endParaRPr lang="en-US" dirty="0"/>
          </a:p>
        </p:txBody>
      </p:sp>
    </p:spTree>
    <p:extLst>
      <p:ext uri="{BB962C8B-B14F-4D97-AF65-F5344CB8AC3E}">
        <p14:creationId xmlns:p14="http://schemas.microsoft.com/office/powerpoint/2010/main" val="1459079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all delivery types, which responsibility does the cloud provider wholly own?</a:t>
            </a:r>
          </a:p>
        </p:txBody>
      </p:sp>
      <p:sp>
        <p:nvSpPr>
          <p:cNvPr id="3" name="Content Placeholder 2"/>
          <p:cNvSpPr>
            <a:spLocks noGrp="1"/>
          </p:cNvSpPr>
          <p:nvPr>
            <p:ph idx="1"/>
          </p:nvPr>
        </p:nvSpPr>
        <p:spPr/>
        <p:txBody>
          <a:bodyPr/>
          <a:lstStyle/>
          <a:p>
            <a:endParaRPr lang="en-US" dirty="0"/>
          </a:p>
          <a:p>
            <a:endParaRPr lang="en-US" dirty="0"/>
          </a:p>
          <a:p>
            <a:pPr>
              <a:buFont typeface="+mj-lt"/>
              <a:buAutoNum type="arabicParenR" startAt="3"/>
            </a:pPr>
            <a:r>
              <a:rPr lang="en-US" dirty="0"/>
              <a:t>Physical Security</a:t>
            </a:r>
          </a:p>
          <a:p>
            <a:pPr>
              <a:buAutoNum type="arabicParenR" startAt="3"/>
            </a:pPr>
            <a:endParaRPr lang="en-US" dirty="0"/>
          </a:p>
        </p:txBody>
      </p:sp>
    </p:spTree>
    <p:extLst>
      <p:ext uri="{BB962C8B-B14F-4D97-AF65-F5344CB8AC3E}">
        <p14:creationId xmlns:p14="http://schemas.microsoft.com/office/powerpoint/2010/main" val="1192319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Tools</a:t>
            </a:r>
          </a:p>
        </p:txBody>
      </p:sp>
      <p:sp>
        <p:nvSpPr>
          <p:cNvPr id="3" name="Content Placeholder 2"/>
          <p:cNvSpPr>
            <a:spLocks noGrp="1"/>
          </p:cNvSpPr>
          <p:nvPr>
            <p:ph idx="1"/>
          </p:nvPr>
        </p:nvSpPr>
        <p:spPr/>
        <p:txBody>
          <a:bodyPr/>
          <a:lstStyle/>
          <a:p>
            <a:r>
              <a:rPr lang="en-US" dirty="0"/>
              <a:t>3 main security tools/services within Azure</a:t>
            </a:r>
          </a:p>
          <a:p>
            <a:pPr lvl="1"/>
            <a:r>
              <a:rPr lang="en-US" dirty="0"/>
              <a:t>Operations Management Suite (OMS)</a:t>
            </a:r>
          </a:p>
          <a:p>
            <a:pPr lvl="1"/>
            <a:r>
              <a:rPr lang="en-US" dirty="0"/>
              <a:t>Azure Security Center (ASC)</a:t>
            </a:r>
          </a:p>
          <a:p>
            <a:pPr lvl="1"/>
            <a:r>
              <a:rPr lang="en-US" dirty="0"/>
              <a:t>Activity Log</a:t>
            </a:r>
          </a:p>
          <a:p>
            <a:r>
              <a:rPr lang="en-US" dirty="0"/>
              <a:t>Using these tools is critical to ensuring we’re using Azure securely</a:t>
            </a:r>
          </a:p>
        </p:txBody>
      </p:sp>
    </p:spTree>
    <p:extLst>
      <p:ext uri="{BB962C8B-B14F-4D97-AF65-F5344CB8AC3E}">
        <p14:creationId xmlns:p14="http://schemas.microsoft.com/office/powerpoint/2010/main" val="240550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147603" y="1825625"/>
            <a:ext cx="9896793" cy="4351338"/>
          </a:xfrm>
          <a:prstGeom prst="rect">
            <a:avLst/>
          </a:prstGeom>
        </p:spPr>
      </p:pic>
    </p:spTree>
    <p:extLst>
      <p:ext uri="{BB962C8B-B14F-4D97-AF65-F5344CB8AC3E}">
        <p14:creationId xmlns:p14="http://schemas.microsoft.com/office/powerpoint/2010/main" val="974528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2">
              <a:lnSpc>
                <a:spcPct val="100000"/>
              </a:lnSpc>
              <a:spcBef>
                <a:spcPts val="0"/>
              </a:spcBef>
            </a:pPr>
            <a:r>
              <a:rPr lang="en-US" dirty="0"/>
              <a:t>Subset of FIM (</a:t>
            </a:r>
            <a:r>
              <a:rPr lang="en-US" dirty="0" err="1"/>
              <a:t>ForeFront</a:t>
            </a:r>
            <a:r>
              <a:rPr lang="en-US" dirty="0"/>
              <a:t> Identity Management)</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265794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lnSpcReduction="10000"/>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24007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a:t>
            </a:r>
          </a:p>
          <a:p>
            <a:pPr marL="171450" indent="-171450">
              <a:buFont typeface="Arial"/>
              <a:buChar char="•"/>
            </a:pPr>
            <a:r>
              <a:rPr lang="en-US" dirty="0"/>
              <a:t>Industry support</a:t>
            </a:r>
          </a:p>
          <a:p>
            <a:pPr marL="628650" lvl="1" indent="-171450">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856421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45781-8292-4B7B-A55B-F95469308402}"/>
              </a:ext>
            </a:extLst>
          </p:cNvPr>
          <p:cNvSpPr>
            <a:spLocks noGrp="1"/>
          </p:cNvSpPr>
          <p:nvPr>
            <p:ph type="title"/>
          </p:nvPr>
        </p:nvSpPr>
        <p:spPr>
          <a:xfrm>
            <a:off x="838200" y="365126"/>
            <a:ext cx="10515600" cy="774562"/>
          </a:xfrm>
        </p:spPr>
        <p:txBody>
          <a:bodyPr/>
          <a:lstStyle/>
          <a:p>
            <a:r>
              <a:rPr lang="en-US" dirty="0">
                <a:solidFill>
                  <a:schemeClr val="accent5"/>
                </a:solidFill>
                <a:latin typeface="+mn-lt"/>
                <a:ea typeface="+mn-ea"/>
                <a:cs typeface="+mn-cs"/>
              </a:rPr>
              <a:t>Password hash synchronization</a:t>
            </a:r>
          </a:p>
        </p:txBody>
      </p:sp>
      <p:pic>
        <p:nvPicPr>
          <p:cNvPr id="5" name="Picture 4">
            <a:extLst>
              <a:ext uri="{FF2B5EF4-FFF2-40B4-BE49-F238E27FC236}">
                <a16:creationId xmlns:a16="http://schemas.microsoft.com/office/drawing/2014/main" id="{C1252969-A9D0-4572-B515-379AD9E55A2D}"/>
              </a:ext>
            </a:extLst>
          </p:cNvPr>
          <p:cNvPicPr>
            <a:picLocks noChangeAspect="1"/>
          </p:cNvPicPr>
          <p:nvPr/>
        </p:nvPicPr>
        <p:blipFill>
          <a:blip r:embed="rId3"/>
          <a:stretch>
            <a:fillRect/>
          </a:stretch>
        </p:blipFill>
        <p:spPr>
          <a:xfrm>
            <a:off x="2751529" y="1139687"/>
            <a:ext cx="6445480" cy="5361273"/>
          </a:xfrm>
          <a:prstGeom prst="rect">
            <a:avLst/>
          </a:prstGeom>
        </p:spPr>
      </p:pic>
    </p:spTree>
    <p:extLst>
      <p:ext uri="{BB962C8B-B14F-4D97-AF65-F5344CB8AC3E}">
        <p14:creationId xmlns:p14="http://schemas.microsoft.com/office/powerpoint/2010/main" val="2123009797"/>
      </p:ext>
    </p:extLst>
  </p:cSld>
  <p:clrMapOvr>
    <a:masterClrMapping/>
  </p:clrMapOvr>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00134_MS_Qwest_template_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885.0">
  <media streamable="true" recordStart="0" recordEnd="25966" recordLength="26029" audioOnly="true" start="0" end="25966" audioFormat="{00001610-0000-0010-8000-00AA00389B71}" audioRate="44100" muted="false" volume="0.8" fadeIn="0" fadeOut="0" videoFormat="{34363248-0000-0010-8000-00AA00389B71}" videoRate="15" videoWidth="256" videoHeight="256"/>
</athena>
</file>

<file path=customXml/item2.xml><?xml version="1.0" encoding="utf-8"?>
<athena xmlns="http://schemas.microsoft.com/edu/athena" version="0.1.3885.0">
  <timings duration="25966"/>
</athena>
</file>

<file path=customXml/itemProps1.xml><?xml version="1.0" encoding="utf-8"?>
<ds:datastoreItem xmlns:ds="http://schemas.openxmlformats.org/officeDocument/2006/customXml" ds:itemID="{39D1B4F6-E1FE-4B64-ADB5-8B247CD4930D}">
  <ds:schemaRefs>
    <ds:schemaRef ds:uri="http://schemas.microsoft.com/edu/athena"/>
  </ds:schemaRefs>
</ds:datastoreItem>
</file>

<file path=customXml/itemProps2.xml><?xml version="1.0" encoding="utf-8"?>
<ds:datastoreItem xmlns:ds="http://schemas.openxmlformats.org/officeDocument/2006/customXml" ds:itemID="{68A5C005-39DF-454A-8204-A59AF0EF4703}">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
  <TotalTime>12165</TotalTime>
  <Words>6633</Words>
  <Application>Microsoft Office PowerPoint</Application>
  <PresentationFormat>Widescreen</PresentationFormat>
  <Paragraphs>774</Paragraphs>
  <Slides>64</Slides>
  <Notes>64</Notes>
  <HiddenSlides>16</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64</vt:i4>
      </vt:variant>
    </vt:vector>
  </HeadingPairs>
  <TitlesOfParts>
    <vt:vector size="75" baseType="lpstr">
      <vt:lpstr>Arial</vt:lpstr>
      <vt:lpstr>Calibri</vt:lpstr>
      <vt:lpstr>Calibri Light</vt:lpstr>
      <vt:lpstr>Courier New</vt:lpstr>
      <vt:lpstr>Mangal</vt:lpstr>
      <vt:lpstr>Segoe UI</vt:lpstr>
      <vt:lpstr>Times New Roman</vt:lpstr>
      <vt:lpstr>Wingdings</vt:lpstr>
      <vt:lpstr>3_Office Theme</vt:lpstr>
      <vt:lpstr>Office Theme</vt:lpstr>
      <vt:lpstr>7-00134_MS_Qwest_template_Segoe</vt:lpstr>
      <vt:lpstr>Designing Security and Identity Solutions Michael Krout, MCSE,MCSA,MCTS,MCITP,CVE 5.0, MCT Cloud Architect </vt:lpstr>
      <vt:lpstr>Design Security and Identity Solutions (20-25%)</vt:lpstr>
      <vt:lpstr>Design an Identity Solution</vt:lpstr>
      <vt:lpstr>Azure AD Connect </vt:lpstr>
      <vt:lpstr>What is AD Connects use?</vt:lpstr>
      <vt:lpstr>Azure AD Connect</vt:lpstr>
      <vt:lpstr>Azure AD Connect</vt:lpstr>
      <vt:lpstr>Azure AD Connect w/ADFS</vt:lpstr>
      <vt:lpstr>Password hash synchronization</vt:lpstr>
      <vt:lpstr>Pass-through authentication</vt:lpstr>
      <vt:lpstr>Federation using existing ADFS Farm </vt:lpstr>
      <vt:lpstr>AD Connect SSO - Requirements</vt:lpstr>
      <vt:lpstr>On-Premise Active Directory vs Azure AD</vt:lpstr>
      <vt:lpstr>Which Azure AD editions provide self service password reset for cloud users?</vt:lpstr>
      <vt:lpstr>Azure Active Directory (AAD) Graph API</vt:lpstr>
      <vt:lpstr>Steps to using Graph API</vt:lpstr>
      <vt:lpstr>Which of the following are needed to interact with the Graph API?</vt:lpstr>
      <vt:lpstr>Which of the following are needed to interact with the Graph API?</vt:lpstr>
      <vt:lpstr>OAuth 2.0 and OpenID Connect</vt:lpstr>
      <vt:lpstr>Auth* Terms</vt:lpstr>
      <vt:lpstr>Securing Resources by using Identity providers</vt:lpstr>
      <vt:lpstr>Azure AD B2B vs Azure AD B2C</vt:lpstr>
      <vt:lpstr>Implement Azure AD B2B Collaboration</vt:lpstr>
      <vt:lpstr>You have a web application using Azure AD for its users.  You now need to add users that work for a partner company.  What is the easiest way to give the new external users access to your web application?</vt:lpstr>
      <vt:lpstr>You have a web application using Azure AD for its users.  You now need to add users that work for a partner company.  What is the easiest way to give the new external users access to your web application?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Design a mechanism of governance and policies for administering Azure resources</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Shared Security Responsibility Model</vt:lpstr>
      <vt:lpstr>For all delivery types, which responsibility does the cloud provider wholly own?</vt:lpstr>
      <vt:lpstr>For all delivery types, which responsibility does the cloud provider wholly own?</vt:lpstr>
      <vt:lpstr>Azure Security Tools</vt:lpstr>
      <vt:lpstr>Operations Management Suite</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Tri Le</cp:lastModifiedBy>
  <cp:revision>568</cp:revision>
  <dcterms:created xsi:type="dcterms:W3CDTF">2015-09-15T13:10:44Z</dcterms:created>
  <dcterms:modified xsi:type="dcterms:W3CDTF">2018-01-31T20:59:57Z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2017-09-27T13:43:35.1819278-04:00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